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06" r:id="rId2"/>
    <p:sldId id="2615" r:id="rId3"/>
    <p:sldId id="2515" r:id="rId4"/>
    <p:sldId id="2619" r:id="rId5"/>
    <p:sldId id="2600" r:id="rId6"/>
    <p:sldId id="2601" r:id="rId7"/>
    <p:sldId id="2596" r:id="rId8"/>
    <p:sldId id="2647" r:id="rId9"/>
    <p:sldId id="266" r:id="rId10"/>
    <p:sldId id="2578" r:id="rId11"/>
    <p:sldId id="2597" r:id="rId12"/>
    <p:sldId id="1138" r:id="rId13"/>
    <p:sldId id="1140" r:id="rId14"/>
    <p:sldId id="272" r:id="rId15"/>
    <p:sldId id="313" r:id="rId16"/>
    <p:sldId id="2580" r:id="rId17"/>
    <p:sldId id="2582" r:id="rId18"/>
    <p:sldId id="2520" r:id="rId19"/>
    <p:sldId id="2609" r:id="rId20"/>
    <p:sldId id="412" r:id="rId21"/>
    <p:sldId id="2608" r:id="rId22"/>
    <p:sldId id="1148" r:id="rId23"/>
    <p:sldId id="2610" r:id="rId24"/>
    <p:sldId id="1950" r:id="rId25"/>
    <p:sldId id="2611" r:id="rId26"/>
    <p:sldId id="2549" r:id="rId27"/>
    <p:sldId id="2612" r:id="rId28"/>
    <p:sldId id="2538" r:id="rId29"/>
    <p:sldId id="2583" r:id="rId30"/>
    <p:sldId id="2613" r:id="rId31"/>
    <p:sldId id="2605" r:id="rId32"/>
    <p:sldId id="2585" r:id="rId33"/>
    <p:sldId id="2586" r:id="rId34"/>
    <p:sldId id="2497" r:id="rId35"/>
    <p:sldId id="2587" r:id="rId36"/>
    <p:sldId id="385" r:id="rId37"/>
    <p:sldId id="2622" r:id="rId38"/>
    <p:sldId id="2588" r:id="rId39"/>
    <p:sldId id="2598" r:id="rId40"/>
    <p:sldId id="2607" r:id="rId41"/>
    <p:sldId id="2562" r:id="rId42"/>
    <p:sldId id="2577" r:id="rId43"/>
    <p:sldId id="2623" r:id="rId44"/>
    <p:sldId id="2511" r:id="rId45"/>
    <p:sldId id="2594" r:id="rId46"/>
    <p:sldId id="2624" r:id="rId47"/>
    <p:sldId id="2646" r:id="rId48"/>
    <p:sldId id="2564" r:id="rId49"/>
    <p:sldId id="1945" r:id="rId50"/>
    <p:sldId id="2618" r:id="rId51"/>
    <p:sldId id="2599" r:id="rId52"/>
    <p:sldId id="2576" r:id="rId53"/>
    <p:sldId id="2568" r:id="rId54"/>
    <p:sldId id="862" r:id="rId55"/>
    <p:sldId id="1049" r:id="rId56"/>
    <p:sldId id="742" r:id="rId57"/>
    <p:sldId id="745" r:id="rId58"/>
    <p:sldId id="746" r:id="rId59"/>
    <p:sldId id="2614" r:id="rId60"/>
    <p:sldId id="1964" r:id="rId61"/>
    <p:sldId id="751" r:id="rId62"/>
    <p:sldId id="289" r:id="rId63"/>
    <p:sldId id="2604" r:id="rId64"/>
    <p:sldId id="2603" r:id="rId65"/>
    <p:sldId id="1965" r:id="rId66"/>
    <p:sldId id="2510" r:id="rId67"/>
    <p:sldId id="1957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051" autoAdjust="0"/>
  </p:normalViewPr>
  <p:slideViewPr>
    <p:cSldViewPr snapToGrid="0">
      <p:cViewPr varScale="1">
        <p:scale>
          <a:sx n="63" d="100"/>
          <a:sy n="63" d="100"/>
        </p:scale>
        <p:origin x="7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9C0713C-B11C-4BFA-8C15-41693D75BFE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dirty="0"/>
          </a:p>
        </p:txBody>
      </p:sp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lIns="89932" tIns="44966" rIns="89932" bIns="4496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33796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932" tIns="44966" rIns="89932" bIns="44966" anchor="b"/>
          <a:lstStyle/>
          <a:p>
            <a:pPr algn="r" defTabSz="898525"/>
            <a:fld id="{B5F6CCC5-25EC-4E6A-824A-7E2726FF0236}" type="slidenum">
              <a:rPr lang="en-US" sz="1200">
                <a:latin typeface="Calibri" pitchFamily="34" charset="0"/>
                <a:cs typeface="Arial" charset="0"/>
              </a:rPr>
              <a:pPr algn="r" defTabSz="898525"/>
              <a:t>13</a:t>
            </a:fld>
            <a:endParaRPr lang="en-US" sz="1200" dirty="0">
              <a:latin typeface="Calibri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837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FD751C-CA4C-4BCE-B034-F1EED79B1901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06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06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70E17A5-503D-AF40-9446-B33EB8126F24}" type="slidenum">
              <a:rPr lang="en-US" smtClean="0">
                <a:uFillTx/>
              </a:rPr>
              <a:pPr>
                <a:defRPr>
                  <a:uFillTx/>
                </a:defRPr>
              </a:pPr>
              <a:t>55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32133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039F7-9394-A245-B939-DF533F2CB6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461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039F7-9394-A245-B939-DF533F2CB6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288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039F7-9394-A245-B939-DF533F2CB6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4790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70E17A5-503D-AF40-9446-B33EB8126F24}" type="slidenum">
              <a:rPr lang="en-US" smtClean="0">
                <a:uFillTx/>
              </a:rPr>
              <a:pPr>
                <a:defRPr>
                  <a:uFillTx/>
                </a:defRPr>
              </a:pPr>
              <a:t>61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1865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81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Would choose middle 9+9 &lt; 49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9750A1-25CA-2E46-B72E-69F270696DC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36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9750A1-25CA-2E46-B72E-69F270696DC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7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7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48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96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15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51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69B5012B-BFE6-48B0-8181-F1D8C5CCE3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D40C4F4-5C74-43C7-8B59-8E6747A72BB6}" type="slidenum">
              <a:rPr lang="en-US" altLang="en-US" sz="1200"/>
              <a:pPr/>
              <a:t>52</a:t>
            </a:fld>
            <a:endParaRPr lang="en-US" altLang="en-US" sz="12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81A2B37D-9037-4186-8DCB-EE0428292C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24225727-BC07-4EB1-A142-06ED6756D0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26278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FBD4A-BC80-4FC1-A938-D348822C3E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33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13536" y="20647"/>
            <a:ext cx="10972800" cy="92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573952" y="1203159"/>
            <a:ext cx="10972800" cy="4921064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>
                <a:solidFill>
                  <a:schemeClr val="accent3"/>
                </a:solidFill>
              </a:defRPr>
            </a:lvl2pPr>
            <a:lvl3pPr>
              <a:defRPr sz="2400"/>
            </a:lvl3pPr>
            <a:lvl4pPr>
              <a:defRPr sz="2133">
                <a:solidFill>
                  <a:schemeClr val="accent3"/>
                </a:solidFill>
              </a:defRPr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550D6-6CE5-9FD3-22DE-C4C396E897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26586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solidFill>
                  <a:schemeClr val="accent5"/>
                </a:solidFill>
              </a:defRPr>
            </a:lvl1pPr>
          </a:lstStyle>
          <a:p>
            <a:pPr>
              <a:defRPr/>
            </a:pPr>
            <a:fld id="{74038169-5F6A-44B1-8C7B-DD1B91C1470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510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5" Type="http://schemas.openxmlformats.org/officeDocument/2006/relationships/image" Target="../media/image20.png"/><Relationship Id="rId4" Type="http://schemas.openxmlformats.org/officeDocument/2006/relationships/image" Target="../media/image19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3.emf"/><Relationship Id="rId7" Type="http://schemas.openxmlformats.org/officeDocument/2006/relationships/image" Target="../media/image15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9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2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wmf"/><Relationship Id="rId7" Type="http://schemas.openxmlformats.org/officeDocument/2006/relationships/image" Target="../media/image47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14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11.png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Science Engineering Methods and 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4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r>
              <a:rPr lang="en-US" dirty="0"/>
              <a:t>Multidisciplinary Graduate Engineering Department</a:t>
            </a:r>
          </a:p>
          <a:p>
            <a:endParaRPr lang="en-US" dirty="0"/>
          </a:p>
          <a:p>
            <a:r>
              <a:rPr lang="en-US" sz="2000" dirty="0"/>
              <a:t>INFO 6105 – Fall 2025</a:t>
            </a:r>
          </a:p>
          <a:p>
            <a:r>
              <a:rPr lang="en-US" sz="2000" dirty="0"/>
              <a:t>Instructor: 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2206913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000A68-4984-1731-BEBF-E7CA3FBE7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855" y="3461386"/>
            <a:ext cx="3172037" cy="2580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6FCF5-9B2D-B3D4-199C-9A12C9725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of Determination (R Squared)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81F8D-FE09-1C5B-1E1D-6C1285F0D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935" y="1690688"/>
            <a:ext cx="812292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Represents the </a:t>
            </a:r>
            <a:r>
              <a:rPr lang="en-US" sz="2400" dirty="0">
                <a:solidFill>
                  <a:srgbClr val="C00000"/>
                </a:solidFill>
              </a:rPr>
              <a:t>proportion of the variance </a:t>
            </a:r>
            <a:r>
              <a:rPr lang="en-US" sz="2400" dirty="0"/>
              <a:t>in the dependent variable that is </a:t>
            </a:r>
            <a:r>
              <a:rPr lang="en-US" sz="2400" dirty="0">
                <a:solidFill>
                  <a:srgbClr val="C00000"/>
                </a:solidFill>
              </a:rPr>
              <a:t>explained by the independent </a:t>
            </a:r>
            <a:r>
              <a:rPr lang="en-US" sz="2400" dirty="0"/>
              <a:t>variables in the model and gives a measure of the model’s </a:t>
            </a:r>
            <a:r>
              <a:rPr lang="en-US" sz="2400" dirty="0">
                <a:solidFill>
                  <a:srgbClr val="C00000"/>
                </a:solidFill>
              </a:rPr>
              <a:t>predictive power:</a:t>
            </a:r>
            <a:endParaRPr lang="en-US" sz="2400" dirty="0"/>
          </a:p>
          <a:p>
            <a:r>
              <a:rPr lang="en-US" sz="2400" dirty="0">
                <a:latin typeface="Tekton Pro" pitchFamily="34" charset="0"/>
              </a:rPr>
              <a:t>Coefficient of Determination is the </a:t>
            </a:r>
            <a:r>
              <a:rPr lang="en-US" sz="2400" dirty="0">
                <a:solidFill>
                  <a:srgbClr val="C00000"/>
                </a:solidFill>
                <a:latin typeface="Tekton Pro" pitchFamily="34" charset="0"/>
              </a:rPr>
              <a:t>square</a:t>
            </a:r>
            <a:r>
              <a:rPr lang="en-US" sz="2400" dirty="0">
                <a:latin typeface="Tekton Pro" pitchFamily="34" charset="0"/>
              </a:rPr>
              <a:t> of Coefficient of Correlation (r) if there is only </a:t>
            </a:r>
            <a:r>
              <a:rPr lang="en-US" sz="2400" dirty="0">
                <a:solidFill>
                  <a:srgbClr val="C00000"/>
                </a:solidFill>
                <a:latin typeface="Tekton Pro" pitchFamily="34" charset="0"/>
              </a:rPr>
              <a:t>one independent </a:t>
            </a:r>
            <a:r>
              <a:rPr lang="en-US" sz="2400" dirty="0">
                <a:latin typeface="Tekton Pro" pitchFamily="34" charset="0"/>
              </a:rPr>
              <a:t>variable.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Values range from 0 to 1. </a:t>
            </a:r>
            <a:r>
              <a:rPr lang="en-US" sz="2400" dirty="0">
                <a:solidFill>
                  <a:srgbClr val="C00000"/>
                </a:solidFill>
              </a:rPr>
              <a:t>0</a:t>
            </a:r>
            <a:r>
              <a:rPr lang="en-US" sz="2400" dirty="0"/>
              <a:t> means the model explains </a:t>
            </a:r>
            <a:r>
              <a:rPr lang="en-US" sz="2400" dirty="0">
                <a:solidFill>
                  <a:srgbClr val="C00000"/>
                </a:solidFill>
              </a:rPr>
              <a:t>none</a:t>
            </a:r>
            <a:r>
              <a:rPr lang="en-US" sz="2400" dirty="0"/>
              <a:t> of the variance. </a:t>
            </a:r>
            <a:r>
              <a:rPr lang="en-US" sz="2400" dirty="0">
                <a:solidFill>
                  <a:srgbClr val="C00000"/>
                </a:solidFill>
              </a:rPr>
              <a:t>1</a:t>
            </a:r>
            <a:r>
              <a:rPr lang="en-US" sz="2400" dirty="0"/>
              <a:t> means the model explains </a:t>
            </a:r>
            <a:r>
              <a:rPr lang="en-US" sz="2400" dirty="0">
                <a:solidFill>
                  <a:srgbClr val="C00000"/>
                </a:solidFill>
              </a:rPr>
              <a:t>all</a:t>
            </a:r>
            <a:r>
              <a:rPr lang="en-US" sz="2400" dirty="0"/>
              <a:t> of the variance.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big</a:t>
            </a:r>
            <a:r>
              <a:rPr lang="en-US" sz="2400" dirty="0"/>
              <a:t> value of R-Squared indicates the dependent variable can be </a:t>
            </a:r>
            <a:r>
              <a:rPr lang="en-US" sz="2400" dirty="0">
                <a:solidFill>
                  <a:srgbClr val="C00000"/>
                </a:solidFill>
              </a:rPr>
              <a:t>explained well </a:t>
            </a:r>
            <a:r>
              <a:rPr lang="en-US" sz="2400" dirty="0"/>
              <a:t>by the independent variable(s) with a linear model, and it is commonly used (though not the only one) as a </a:t>
            </a:r>
            <a:r>
              <a:rPr lang="en-US" sz="2400" dirty="0">
                <a:solidFill>
                  <a:srgbClr val="C00000"/>
                </a:solidFill>
              </a:rPr>
              <a:t>performance metric </a:t>
            </a:r>
            <a:r>
              <a:rPr lang="en-US" sz="2400" dirty="0"/>
              <a:t>of the regression model.</a:t>
            </a:r>
          </a:p>
          <a:p>
            <a:endParaRPr lang="en-US" sz="2400" dirty="0"/>
          </a:p>
        </p:txBody>
      </p:sp>
      <p:sp>
        <p:nvSpPr>
          <p:cNvPr id="6" name="object 41">
            <a:extLst>
              <a:ext uri="{FF2B5EF4-FFF2-40B4-BE49-F238E27FC236}">
                <a16:creationId xmlns:a16="http://schemas.microsoft.com/office/drawing/2014/main" id="{2D0C88A3-4AED-E9FA-7C38-CC0A56578979}"/>
              </a:ext>
            </a:extLst>
          </p:cNvPr>
          <p:cNvSpPr txBox="1"/>
          <p:nvPr/>
        </p:nvSpPr>
        <p:spPr>
          <a:xfrm>
            <a:off x="1105296" y="6215983"/>
            <a:ext cx="8963264" cy="3306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41527" marR="211408">
              <a:spcBef>
                <a:spcPts val="604"/>
              </a:spcBef>
              <a:buClr>
                <a:srgbClr val="024F84"/>
              </a:buClr>
              <a:tabLst>
                <a:tab pos="507125" algn="l"/>
              </a:tabLst>
            </a:pPr>
            <a:r>
              <a:rPr lang="en-US" sz="2000" spc="10" dirty="0">
                <a:cs typeface="Arial"/>
              </a:rPr>
              <a:t>R-Squared </a:t>
            </a:r>
            <a:r>
              <a:rPr lang="en-US" sz="2000" spc="10" dirty="0">
                <a:solidFill>
                  <a:srgbClr val="C00000"/>
                </a:solidFill>
                <a:cs typeface="Arial"/>
              </a:rPr>
              <a:t>near one </a:t>
            </a:r>
            <a:r>
              <a:rPr lang="en-US" sz="2000" spc="10" dirty="0">
                <a:cs typeface="Arial"/>
              </a:rPr>
              <a:t>shows significant </a:t>
            </a:r>
            <a:r>
              <a:rPr lang="en-US" sz="2000" spc="10" dirty="0">
                <a:solidFill>
                  <a:srgbClr val="C00000"/>
                </a:solidFill>
                <a:cs typeface="Arial"/>
              </a:rPr>
              <a:t>predictive power </a:t>
            </a:r>
            <a:r>
              <a:rPr lang="en-US" sz="2000" spc="10" dirty="0">
                <a:cs typeface="Arial"/>
              </a:rPr>
              <a:t>of independent variables</a:t>
            </a:r>
            <a:endParaRPr sz="20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5B76C-D5B2-294A-12B4-2A2C40EFBDF7}"/>
              </a:ext>
            </a:extLst>
          </p:cNvPr>
          <p:cNvSpPr txBox="1"/>
          <p:nvPr/>
        </p:nvSpPr>
        <p:spPr>
          <a:xfrm>
            <a:off x="9208815" y="2722722"/>
            <a:ext cx="29831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10" dirty="0">
                <a:solidFill>
                  <a:schemeClr val="accent1"/>
                </a:solidFill>
                <a:latin typeface="Arial"/>
                <a:cs typeface="Arial"/>
              </a:rPr>
              <a:t>R-Squared is 0.71 it means that 71% </a:t>
            </a:r>
            <a:r>
              <a:rPr lang="en-US" sz="1400" spc="30" dirty="0">
                <a:solidFill>
                  <a:schemeClr val="accent1"/>
                </a:solidFill>
                <a:latin typeface="Arial"/>
                <a:cs typeface="Arial"/>
              </a:rPr>
              <a:t>of </a:t>
            </a: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the </a:t>
            </a:r>
            <a:r>
              <a:rPr lang="en-US" sz="1400" spc="-20" dirty="0">
                <a:solidFill>
                  <a:schemeClr val="accent1"/>
                </a:solidFill>
                <a:latin typeface="Arial"/>
                <a:cs typeface="Arial"/>
              </a:rPr>
              <a:t>variability </a:t>
            </a:r>
            <a:r>
              <a:rPr lang="en-US" sz="1400" spc="-10" dirty="0">
                <a:solidFill>
                  <a:schemeClr val="accent1"/>
                </a:solidFill>
                <a:latin typeface="Arial"/>
                <a:cs typeface="Arial"/>
              </a:rPr>
              <a:t>in </a:t>
            </a: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the </a:t>
            </a:r>
            <a:r>
              <a:rPr lang="en-US" sz="1400" spc="-10" dirty="0">
                <a:solidFill>
                  <a:schemeClr val="accent1"/>
                </a:solidFill>
                <a:latin typeface="Arial"/>
                <a:cs typeface="Arial"/>
              </a:rPr>
              <a:t>murder </a:t>
            </a:r>
            <a:r>
              <a:rPr lang="en-US" sz="1400" spc="-30" dirty="0">
                <a:solidFill>
                  <a:schemeClr val="accent1"/>
                </a:solidFill>
                <a:latin typeface="Arial"/>
                <a:cs typeface="Arial"/>
              </a:rPr>
              <a:t>rates is </a:t>
            </a:r>
            <a:r>
              <a:rPr lang="en-US" sz="1400" spc="-20" dirty="0">
                <a:solidFill>
                  <a:schemeClr val="accent1"/>
                </a:solidFill>
                <a:latin typeface="Arial"/>
                <a:cs typeface="Arial"/>
              </a:rPr>
              <a:t>explained </a:t>
            </a:r>
            <a:r>
              <a:rPr lang="en-US" sz="1400" spc="10" dirty="0">
                <a:solidFill>
                  <a:schemeClr val="accent1"/>
                </a:solidFill>
                <a:latin typeface="Arial"/>
                <a:cs typeface="Arial"/>
              </a:rPr>
              <a:t>by  </a:t>
            </a: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the </a:t>
            </a:r>
            <a:r>
              <a:rPr lang="en-US" sz="1400" spc="10" dirty="0">
                <a:solidFill>
                  <a:schemeClr val="accent1"/>
                </a:solidFill>
                <a:latin typeface="Arial"/>
                <a:cs typeface="Arial"/>
              </a:rPr>
              <a:t>model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BA0083-B126-945E-38A7-327433489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845" y="1622228"/>
            <a:ext cx="2010056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52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title"/>
          </p:nvPr>
        </p:nvSpPr>
        <p:spPr>
          <a:xfrm>
            <a:off x="510540" y="160497"/>
            <a:ext cx="8229600" cy="944562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en-US" sz="4000" dirty="0"/>
              <a:t>Simple Linear Regression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482600" y="1064566"/>
            <a:ext cx="11198860" cy="2133601"/>
          </a:xfrm>
          <a:noFill/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Simple</a:t>
            </a:r>
            <a:r>
              <a:rPr lang="en-US" sz="2400" dirty="0"/>
              <a:t> refers to the fact that there is a </a:t>
            </a:r>
            <a:r>
              <a:rPr lang="en-US" sz="2400" dirty="0">
                <a:solidFill>
                  <a:srgbClr val="C00000"/>
                </a:solidFill>
              </a:rPr>
              <a:t>single independent variable </a:t>
            </a:r>
            <a:r>
              <a:rPr lang="en-US" sz="2400" dirty="0"/>
              <a:t>in a linear relationship with the dependent variable </a:t>
            </a:r>
          </a:p>
          <a:p>
            <a:r>
              <a:rPr lang="en-US" sz="2400" dirty="0"/>
              <a:t>“</a:t>
            </a:r>
            <a:r>
              <a:rPr lang="en-US" sz="2400" dirty="0">
                <a:solidFill>
                  <a:srgbClr val="C00000"/>
                </a:solidFill>
              </a:rPr>
              <a:t>Regress</a:t>
            </a:r>
            <a:r>
              <a:rPr lang="en-US" sz="2400" dirty="0"/>
              <a:t> X on Y” will mean to finding the </a:t>
            </a:r>
            <a:r>
              <a:rPr lang="en-US" sz="2400" dirty="0">
                <a:solidFill>
                  <a:srgbClr val="C00000"/>
                </a:solidFill>
              </a:rPr>
              <a:t>equation</a:t>
            </a:r>
            <a:r>
              <a:rPr lang="en-US" sz="2400" dirty="0"/>
              <a:t> for the straight-line </a:t>
            </a:r>
            <a:r>
              <a:rPr lang="en-US" sz="2400" dirty="0">
                <a:solidFill>
                  <a:srgbClr val="C00000"/>
                </a:solidFill>
              </a:rPr>
              <a:t>fits best </a:t>
            </a:r>
            <a:r>
              <a:rPr lang="en-US" sz="2400" dirty="0"/>
              <a:t>to training data on modeling Y based on X</a:t>
            </a:r>
          </a:p>
        </p:txBody>
      </p:sp>
      <p:graphicFrame>
        <p:nvGraphicFramePr>
          <p:cNvPr id="16388" name="Object 6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3631023"/>
              </p:ext>
            </p:extLst>
          </p:nvPr>
        </p:nvGraphicFramePr>
        <p:xfrm>
          <a:off x="883920" y="2692240"/>
          <a:ext cx="6400800" cy="400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6162731" imgH="3562231" progId="Excel.Chart.8">
                  <p:embed/>
                </p:oleObj>
              </mc:Choice>
              <mc:Fallback>
                <p:oleObj name="Chart" r:id="rId2" imgW="6162731" imgH="3562231" progId="Excel.Chart.8">
                  <p:embed/>
                  <p:pic>
                    <p:nvPicPr>
                      <p:cNvPr id="1638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920" y="2692240"/>
                        <a:ext cx="6400800" cy="400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9" name="Line 8"/>
          <p:cNvSpPr>
            <a:spLocks noChangeShapeType="1"/>
          </p:cNvSpPr>
          <p:nvPr/>
        </p:nvSpPr>
        <p:spPr bwMode="auto">
          <a:xfrm flipV="1">
            <a:off x="2179320" y="3621879"/>
            <a:ext cx="4058920" cy="188976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Z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1F0A221-637A-707F-F04A-494E9E0D08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9703229"/>
              </p:ext>
            </p:extLst>
          </p:nvPr>
        </p:nvGraphicFramePr>
        <p:xfrm>
          <a:off x="5513070" y="4017484"/>
          <a:ext cx="3067050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067200" imgH="1098720" progId="">
                  <p:embed/>
                </p:oleObj>
              </mc:Choice>
              <mc:Fallback>
                <p:oleObj name="PBrush" r:id="rId4" imgW="3067200" imgH="109872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1F0A221-637A-707F-F04A-494E9E0D0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13070" y="4017484"/>
                        <a:ext cx="3067050" cy="1098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90903CF-001C-D9F7-BECB-54EA4305BBD0}"/>
              </a:ext>
            </a:extLst>
          </p:cNvPr>
          <p:cNvSpPr txBox="1"/>
          <p:nvPr/>
        </p:nvSpPr>
        <p:spPr>
          <a:xfrm>
            <a:off x="7531100" y="5291276"/>
            <a:ext cx="416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ŷ</a:t>
            </a:r>
            <a:r>
              <a:rPr lang="en-US" dirty="0"/>
              <a:t> is the respective </a:t>
            </a:r>
            <a:r>
              <a:rPr lang="en-US" dirty="0">
                <a:solidFill>
                  <a:srgbClr val="C00000"/>
                </a:solidFill>
              </a:rPr>
              <a:t>estimate</a:t>
            </a:r>
            <a:r>
              <a:rPr lang="en-US" dirty="0"/>
              <a:t> of the </a:t>
            </a:r>
            <a:r>
              <a:rPr lang="en-US" i="1" dirty="0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-value</a:t>
            </a:r>
            <a:r>
              <a:rPr lang="en-US" dirty="0"/>
              <a:t>. This means that for each </a:t>
            </a:r>
            <a:r>
              <a:rPr lang="en-US" i="1" dirty="0"/>
              <a:t>x</a:t>
            </a:r>
            <a:r>
              <a:rPr lang="en-US" dirty="0"/>
              <a:t>-value the corresponding </a:t>
            </a:r>
            <a:r>
              <a:rPr lang="en-US" i="1" dirty="0"/>
              <a:t>y</a:t>
            </a:r>
            <a:r>
              <a:rPr lang="en-US" dirty="0"/>
              <a:t>-value is estimated.</a:t>
            </a:r>
          </a:p>
        </p:txBody>
      </p:sp>
    </p:spTree>
    <p:extLst>
      <p:ext uri="{BB962C8B-B14F-4D97-AF65-F5344CB8AC3E}">
        <p14:creationId xmlns:p14="http://schemas.microsoft.com/office/powerpoint/2010/main" val="3717996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image of a triangle&#10;&#10;Description automatically generated">
            <a:extLst>
              <a:ext uri="{FF2B5EF4-FFF2-40B4-BE49-F238E27FC236}">
                <a16:creationId xmlns:a16="http://schemas.microsoft.com/office/drawing/2014/main" id="{A2DC175F-8132-230A-9B68-09BF0F257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290" y="4906067"/>
            <a:ext cx="4923533" cy="1821707"/>
          </a:xfrm>
          <a:prstGeom prst="rect">
            <a:avLst/>
          </a:prstGeom>
        </p:spPr>
      </p:pic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Interpreting the Slope (Reg Coefficient)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708660" y="1599885"/>
                <a:ext cx="11483340" cy="3460432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400" dirty="0"/>
                  <a:t>Positive slope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&gt;0</a:t>
                </a:r>
                <a:r>
                  <a:rPr lang="en-US" sz="2400" dirty="0"/>
                  <a:t> (</a:t>
                </a:r>
                <a:r>
                  <a:rPr lang="en-US" sz="2400" dirty="0">
                    <a:solidFill>
                      <a:srgbClr val="C00000"/>
                    </a:solidFill>
                  </a:rPr>
                  <a:t>direct</a:t>
                </a:r>
                <a:r>
                  <a:rPr lang="en-US" sz="2400" dirty="0"/>
                  <a:t> relationship):  When one variable </a:t>
                </a:r>
                <a:r>
                  <a:rPr lang="en-US" sz="2400" b="1" dirty="0"/>
                  <a:t>increases</a:t>
                </a:r>
                <a:r>
                  <a:rPr lang="en-US" sz="2400" dirty="0"/>
                  <a:t>, the other is expected to </a:t>
                </a:r>
                <a:r>
                  <a:rPr lang="en-US" sz="2400" b="1" dirty="0"/>
                  <a:t>increase</a:t>
                </a:r>
                <a:r>
                  <a:rPr lang="en-US" sz="2400" dirty="0"/>
                  <a:t>. 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sz="2400" dirty="0"/>
                  <a:t>Negative slope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&lt;0</a:t>
                </a:r>
                <a:r>
                  <a:rPr lang="en-US" sz="2400" dirty="0"/>
                  <a:t> (</a:t>
                </a:r>
                <a:r>
                  <a:rPr lang="en-US" sz="2400" dirty="0">
                    <a:solidFill>
                      <a:srgbClr val="C00000"/>
                    </a:solidFill>
                  </a:rPr>
                  <a:t>indirect</a:t>
                </a:r>
                <a:r>
                  <a:rPr lang="en-US" sz="2400" dirty="0"/>
                  <a:t> relationship): When one variable </a:t>
                </a:r>
                <a:r>
                  <a:rPr lang="en-US" sz="2400" b="1" dirty="0"/>
                  <a:t>increases</a:t>
                </a:r>
                <a:r>
                  <a:rPr lang="en-US" sz="2400" dirty="0"/>
                  <a:t>, the other is expected to </a:t>
                </a:r>
                <a:r>
                  <a:rPr lang="en-US" sz="2400" b="1" dirty="0"/>
                  <a:t>decrease</a:t>
                </a:r>
                <a:r>
                  <a:rPr lang="en-US" sz="2400" dirty="0"/>
                  <a:t>.  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Zero</a:t>
                </a:r>
                <a:r>
                  <a:rPr lang="en-US" sz="2400" dirty="0"/>
                  <a:t> slope:  </a:t>
                </a:r>
                <a:r>
                  <a:rPr lang="en-US" sz="2400" dirty="0">
                    <a:solidFill>
                      <a:srgbClr val="C00000"/>
                    </a:solidFill>
                  </a:rPr>
                  <a:t>Neither</a:t>
                </a:r>
                <a:r>
                  <a:rPr lang="en-US" sz="2400" dirty="0"/>
                  <a:t> variable can be used to usefully predict the other (no</a:t>
                </a:r>
                <a:r>
                  <a:rPr lang="en-US" sz="2400" dirty="0">
                    <a:solidFill>
                      <a:srgbClr val="C00000"/>
                    </a:solidFill>
                  </a:rPr>
                  <a:t> predictive power</a:t>
                </a:r>
                <a:r>
                  <a:rPr lang="en-US" sz="2400" dirty="0"/>
                  <a:t>)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magnitude</a:t>
                </a:r>
                <a:r>
                  <a:rPr lang="en-US" sz="2400" dirty="0"/>
                  <a:t> of the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slope</a:t>
                </a:r>
                <a:r>
                  <a:rPr lang="en-US" sz="2400" dirty="0"/>
                  <a:t> b tells how much </a:t>
                </a:r>
                <a:r>
                  <a:rPr lang="en-US" sz="2400" dirty="0">
                    <a:solidFill>
                      <a:srgbClr val="C00000"/>
                    </a:solidFill>
                  </a:rPr>
                  <a:t>Y</a:t>
                </a:r>
                <a:r>
                  <a:rPr lang="en-US" sz="2400" dirty="0"/>
                  <a:t> is expected to increase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per unit </a:t>
                </a:r>
                <a:r>
                  <a:rPr lang="en-US" sz="2400" dirty="0"/>
                  <a:t>increase in </a:t>
                </a:r>
                <a:r>
                  <a:rPr lang="en-US" sz="2400" dirty="0">
                    <a:solidFill>
                      <a:srgbClr val="C00000"/>
                    </a:solidFill>
                  </a:rPr>
                  <a:t>X</a:t>
                </a:r>
                <a:r>
                  <a:rPr lang="en-US" sz="2400" dirty="0"/>
                  <a:t> (</a:t>
                </a:r>
                <a:r>
                  <a:rPr lang="en-US" sz="2400" dirty="0">
                    <a:solidFill>
                      <a:srgbClr val="C00000"/>
                    </a:solidFill>
                  </a:rPr>
                  <a:t>rate</a:t>
                </a:r>
                <a:r>
                  <a:rPr lang="en-US" sz="2400" dirty="0"/>
                  <a:t> of change) e.g.,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= 2x + 3 </a:t>
                </a:r>
                <a:r>
                  <a:rPr lang="en-US" sz="2400" dirty="0">
                    <a:sym typeface="Wingdings" panose="05000000000000000000" pitchFamily="2" charset="2"/>
                  </a:rPr>
                  <a:t> </a:t>
                </a:r>
                <a:r>
                  <a:rPr lang="en-US" sz="2400" dirty="0"/>
                  <a:t>If X increases by 1, Y is expected to increase by 2</a:t>
                </a:r>
              </a:p>
              <a:p>
                <a:pPr marL="0" indent="0">
                  <a:spcBef>
                    <a:spcPct val="50000"/>
                  </a:spcBef>
                  <a:buNone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8660" y="1599885"/>
                <a:ext cx="11483340" cy="3460432"/>
              </a:xfrm>
              <a:blipFill>
                <a:blip r:embed="rId3"/>
                <a:stretch>
                  <a:fillRect l="-690" t="-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A89E5BE0-DDE7-46AC-AC14-9A0D5FFE6CA3}"/>
                  </a:ext>
                </a:extLst>
              </p:cNvPr>
              <p:cNvSpPr txBox="1"/>
              <p:nvPr/>
            </p:nvSpPr>
            <p:spPr bwMode="auto">
              <a:xfrm>
                <a:off x="9296400" y="1027906"/>
                <a:ext cx="2400300" cy="773906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A89E5BE0-DDE7-46AC-AC14-9A0D5FFE6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96400" y="1027906"/>
                <a:ext cx="2400300" cy="773906"/>
              </a:xfrm>
              <a:prstGeom prst="rect">
                <a:avLst/>
              </a:prstGeom>
              <a:blipFill>
                <a:blip r:embed="rId4"/>
                <a:stretch>
                  <a:fillRect l="-761" t="-2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AD45FCE-7A1D-7FEA-DF37-833F11F46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530" y="4803724"/>
            <a:ext cx="52959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34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7BB713A-C3FB-306B-603E-46EED94025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4540" y="4291886"/>
          <a:ext cx="2952750" cy="2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952720" imgH="2540160" progId="">
                  <p:embed/>
                </p:oleObj>
              </mc:Choice>
              <mc:Fallback>
                <p:oleObj name="PBrush" r:id="rId3" imgW="2952720" imgH="2540160" progId="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B7BB713A-C3FB-306B-603E-46EED94025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4540" y="4291886"/>
                        <a:ext cx="2952750" cy="25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6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Interpreting the Intercept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0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924560" y="1690688"/>
                <a:ext cx="11054080" cy="380523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The intercept (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) presents the predicted value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when x = 0.</a:t>
                </a:r>
              </a:p>
              <a:p>
                <a:pPr marL="0" indent="0">
                  <a:buNone/>
                </a:pPr>
                <a:r>
                  <a:rPr lang="en-US" sz="2400" dirty="0"/>
                  <a:t>e.g., Salary = 30*overtime + </a:t>
                </a:r>
                <a:r>
                  <a:rPr lang="en-US" sz="2400" dirty="0">
                    <a:solidFill>
                      <a:srgbClr val="C00000"/>
                    </a:solidFill>
                  </a:rPr>
                  <a:t>5000</a:t>
                </a:r>
              </a:p>
              <a:p>
                <a:pPr eaLnBrk="1" hangingPunct="1"/>
                <a:endParaRPr lang="en-US" sz="2400" dirty="0"/>
              </a:p>
              <a:p>
                <a:pPr eaLnBrk="1" hangingPunct="1"/>
                <a:endParaRPr lang="en-US" sz="2400" dirty="0"/>
              </a:p>
              <a:p>
                <a:pPr marL="0" indent="0" eaLnBrk="1" hangingPunct="1">
                  <a:buNone/>
                </a:pPr>
                <a:r>
                  <a:rPr lang="en-US" sz="2400" dirty="0"/>
                  <a:t>If </a:t>
                </a:r>
                <a:r>
                  <a:rPr lang="en-US" sz="2400" dirty="0">
                    <a:solidFill>
                      <a:srgbClr val="C00000"/>
                    </a:solidFill>
                  </a:rPr>
                  <a:t>zero is not in the range </a:t>
                </a:r>
                <a:r>
                  <a:rPr lang="en-US" sz="2400" dirty="0"/>
                  <a:t>of values observed for X, then such interpretation is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not valid</a:t>
                </a:r>
                <a:r>
                  <a:rPr lang="en-US" sz="2400" dirty="0"/>
                  <a:t>.</a:t>
                </a:r>
              </a:p>
              <a:p>
                <a:pPr marL="0" indent="0" eaLnBrk="1" hangingPunct="1">
                  <a:buNone/>
                </a:pPr>
                <a:r>
                  <a:rPr lang="en-US" sz="2400" dirty="0"/>
                  <a:t>e.g., Predicting the selling price of a house (Y) based on square footage (X)</a:t>
                </a:r>
              </a:p>
              <a:p>
                <a:pPr lvl="1"/>
                <a:r>
                  <a:rPr lang="en-US" sz="2000" dirty="0"/>
                  <a:t>It would not make sense to have house with 0 square feet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27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924560" y="1690688"/>
                <a:ext cx="11054080" cy="3805236"/>
              </a:xfrm>
              <a:blipFill>
                <a:blip r:embed="rId5"/>
                <a:stretch>
                  <a:fillRect l="-883" t="-2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F57B8393-1B89-9FF3-669A-E6CA5FAB0ADE}"/>
                  </a:ext>
                </a:extLst>
              </p:cNvPr>
              <p:cNvSpPr txBox="1"/>
              <p:nvPr/>
            </p:nvSpPr>
            <p:spPr bwMode="auto">
              <a:xfrm>
                <a:off x="6236970" y="5576967"/>
                <a:ext cx="2400300" cy="386953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F57B8393-1B89-9FF3-669A-E6CA5FAB0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36970" y="5576967"/>
                <a:ext cx="2400300" cy="386953"/>
              </a:xfrm>
              <a:prstGeom prst="rect">
                <a:avLst/>
              </a:prstGeom>
              <a:blipFill>
                <a:blip r:embed="rId6"/>
                <a:stretch>
                  <a:fillRect t="-793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8">
            <a:extLst>
              <a:ext uri="{FF2B5EF4-FFF2-40B4-BE49-F238E27FC236}">
                <a16:creationId xmlns:a16="http://schemas.microsoft.com/office/drawing/2014/main" id="{8E956CDA-7BCB-0B6E-C665-6F4CE5375C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16720" y="4683760"/>
            <a:ext cx="1950720" cy="123952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A86CD-D137-287E-A1F9-8F7A4D241D12}"/>
              </a:ext>
            </a:extLst>
          </p:cNvPr>
          <p:cNvSpPr txBox="1"/>
          <p:nvPr/>
        </p:nvSpPr>
        <p:spPr>
          <a:xfrm>
            <a:off x="5356225" y="6044963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PRICE =  83*SQRFT</a:t>
            </a:r>
            <a:r>
              <a:rPr lang="en-US" dirty="0"/>
              <a:t> + </a:t>
            </a:r>
            <a:r>
              <a:rPr lang="en-US" i="1" dirty="0"/>
              <a:t>12,510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C4C311B1-FA0A-7DEB-1D54-3B3036DF23CA}"/>
                  </a:ext>
                </a:extLst>
              </p:cNvPr>
              <p:cNvSpPr txBox="1"/>
              <p:nvPr/>
            </p:nvSpPr>
            <p:spPr bwMode="auto">
              <a:xfrm>
                <a:off x="9578340" y="800178"/>
                <a:ext cx="2400300" cy="773906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C4C311B1-FA0A-7DEB-1D54-3B3036DF2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78340" y="800178"/>
                <a:ext cx="2400300" cy="773906"/>
              </a:xfrm>
              <a:prstGeom prst="rect">
                <a:avLst/>
              </a:prstGeom>
              <a:blipFill>
                <a:blip r:embed="rId7"/>
                <a:stretch>
                  <a:fillRect l="-761" t="-2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F2148C3-FFC3-E4B6-E1D5-BED97A6B69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0017" y="1743075"/>
            <a:ext cx="25241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5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title"/>
          </p:nvPr>
        </p:nvSpPr>
        <p:spPr>
          <a:xfrm>
            <a:off x="833120" y="274638"/>
            <a:ext cx="9377680" cy="792162"/>
          </a:xfrm>
          <a:noFill/>
        </p:spPr>
        <p:txBody>
          <a:bodyPr>
            <a:normAutofit/>
          </a:bodyPr>
          <a:lstStyle/>
          <a:p>
            <a:r>
              <a:rPr lang="en-US" sz="4000" dirty="0"/>
              <a:t>Residual</a:t>
            </a:r>
          </a:p>
        </p:txBody>
      </p:sp>
      <p:sp>
        <p:nvSpPr>
          <p:cNvPr id="17411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934720" y="1295400"/>
            <a:ext cx="10271760" cy="990600"/>
          </a:xfrm>
          <a:noFill/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sz="2600" dirty="0"/>
              <a:t>A residual (</a:t>
            </a:r>
            <a:r>
              <a:rPr lang="en-US" sz="2600" dirty="0">
                <a:solidFill>
                  <a:srgbClr val="C00000"/>
                </a:solidFill>
              </a:rPr>
              <a:t>prediction error</a:t>
            </a:r>
            <a:r>
              <a:rPr lang="en-US" sz="2600" dirty="0"/>
              <a:t>) is the difference between the </a:t>
            </a:r>
            <a:r>
              <a:rPr lang="en-US" sz="2600" dirty="0">
                <a:solidFill>
                  <a:srgbClr val="C00000"/>
                </a:solidFill>
              </a:rPr>
              <a:t>observed value </a:t>
            </a:r>
            <a:r>
              <a:rPr lang="en-US" sz="2600" dirty="0"/>
              <a:t>(𝒚) and the </a:t>
            </a:r>
            <a:r>
              <a:rPr lang="en-US" sz="2600" dirty="0">
                <a:solidFill>
                  <a:srgbClr val="C00000"/>
                </a:solidFill>
              </a:rPr>
              <a:t>predicted value </a:t>
            </a:r>
            <a:r>
              <a:rPr lang="en-US" sz="2600" dirty="0"/>
              <a:t>(𝒚 ̂) for each observation:  </a:t>
            </a:r>
          </a:p>
          <a:p>
            <a:pPr marL="0" indent="0" eaLnBrk="1" hangingPunct="1">
              <a:buNone/>
            </a:pPr>
            <a:endParaRPr lang="en-US" sz="2600" dirty="0"/>
          </a:p>
        </p:txBody>
      </p:sp>
      <p:graphicFrame>
        <p:nvGraphicFramePr>
          <p:cNvPr id="17412" name="Object 8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65431045"/>
              </p:ext>
            </p:extLst>
          </p:nvPr>
        </p:nvGraphicFramePr>
        <p:xfrm>
          <a:off x="833120" y="2533565"/>
          <a:ext cx="662940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6162731" imgH="3562231" progId="Excel.Chart.8">
                  <p:embed/>
                </p:oleObj>
              </mc:Choice>
              <mc:Fallback>
                <p:oleObj name="Chart" r:id="rId2" imgW="6162731" imgH="3562231" progId="Excel.Chart.8">
                  <p:embed/>
                  <p:pic>
                    <p:nvPicPr>
                      <p:cNvPr id="174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120" y="2533565"/>
                        <a:ext cx="6629400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3" name="Line 10"/>
          <p:cNvSpPr>
            <a:spLocks noChangeShapeType="1"/>
          </p:cNvSpPr>
          <p:nvPr/>
        </p:nvSpPr>
        <p:spPr bwMode="auto">
          <a:xfrm>
            <a:off x="2357120" y="3905165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17414" name="Line 11"/>
          <p:cNvSpPr>
            <a:spLocks noChangeShapeType="1"/>
          </p:cNvSpPr>
          <p:nvPr/>
        </p:nvSpPr>
        <p:spPr bwMode="auto">
          <a:xfrm>
            <a:off x="3446145" y="466716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17415" name="Line 12"/>
          <p:cNvSpPr>
            <a:spLocks noChangeShapeType="1"/>
          </p:cNvSpPr>
          <p:nvPr/>
        </p:nvSpPr>
        <p:spPr bwMode="auto">
          <a:xfrm>
            <a:off x="2796858" y="420996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Z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AA4456F-159B-F482-5684-92D18FB0B6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915200"/>
              </p:ext>
            </p:extLst>
          </p:nvPr>
        </p:nvGraphicFramePr>
        <p:xfrm>
          <a:off x="7514568" y="3562583"/>
          <a:ext cx="4408887" cy="2209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931000" imgH="2971800" progId="Paint.Picture">
                  <p:embed/>
                </p:oleObj>
              </mc:Choice>
              <mc:Fallback>
                <p:oleObj name="Bitmap Image" r:id="rId4" imgW="5931000" imgH="29718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340A876-F1C5-C056-2DB5-456EC0A4B6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14568" y="3562583"/>
                        <a:ext cx="4408887" cy="2209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627896C-D074-5F7B-C5BA-59E780914D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390268"/>
              </p:ext>
            </p:extLst>
          </p:nvPr>
        </p:nvGraphicFramePr>
        <p:xfrm>
          <a:off x="10016889" y="3282207"/>
          <a:ext cx="2059243" cy="737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3067200" imgH="1098720" progId="">
                  <p:embed/>
                </p:oleObj>
              </mc:Choice>
              <mc:Fallback>
                <p:oleObj name="PBrush" r:id="rId6" imgW="3067200" imgH="109872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1F0A221-637A-707F-F04A-494E9E0D0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16889" y="3282207"/>
                        <a:ext cx="2059243" cy="7375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7671349F-FA4D-B24E-3FF4-F2B8BA625860}"/>
                  </a:ext>
                </a:extLst>
              </p:cNvPr>
              <p:cNvSpPr txBox="1"/>
              <p:nvPr/>
            </p:nvSpPr>
            <p:spPr bwMode="auto">
              <a:xfrm>
                <a:off x="8704928" y="1662906"/>
                <a:ext cx="2457450" cy="8191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7671349F-FA4D-B24E-3FF4-F2B8BA625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04928" y="1662906"/>
                <a:ext cx="2457450" cy="819150"/>
              </a:xfrm>
              <a:prstGeom prst="rect">
                <a:avLst/>
              </a:prstGeom>
              <a:blipFill>
                <a:blip r:embed="rId8"/>
                <a:stretch>
                  <a:fillRect t="-2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859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BBD7E-1BA4-00ED-6D8A-AA7CAB2BA86A}"/>
              </a:ext>
            </a:extLst>
          </p:cNvPr>
          <p:cNvGrpSpPr/>
          <p:nvPr/>
        </p:nvGrpSpPr>
        <p:grpSpPr>
          <a:xfrm>
            <a:off x="8350041" y="1596902"/>
            <a:ext cx="3841959" cy="4091683"/>
            <a:chOff x="6029848" y="2192173"/>
            <a:chExt cx="3261403" cy="347293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EB1FFC-8B4C-4B56-ABE7-98B4DCD98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848" y="2192173"/>
              <a:ext cx="3261403" cy="3472932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9B61CB-C031-4F11-9501-23898FF263BA}"/>
                </a:ext>
              </a:extLst>
            </p:cNvPr>
            <p:cNvCxnSpPr/>
            <p:nvPr/>
          </p:nvCxnSpPr>
          <p:spPr>
            <a:xfrm flipV="1">
              <a:off x="6756134" y="2914650"/>
              <a:ext cx="1983545" cy="192024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5A627E0-0657-496A-B26A-91A4A31C4E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5871" y="3117108"/>
              <a:ext cx="2191624" cy="1580861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A617B54-C0EF-4A14-872D-94A54D03B3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9226" y="2949657"/>
              <a:ext cx="1433147" cy="207741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8A4FB4-0DAF-4CBE-A345-E58B12980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89" y="27133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Problem Statement : Training Objective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F22C9A-6143-4B4B-A1C9-D70E22DC919D}"/>
              </a:ext>
            </a:extLst>
          </p:cNvPr>
          <p:cNvSpPr/>
          <p:nvPr/>
        </p:nvSpPr>
        <p:spPr>
          <a:xfrm>
            <a:off x="431077" y="1540178"/>
            <a:ext cx="7918964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/>
            <a:r>
              <a:rPr lang="en-US" sz="2600" b="1" dirty="0"/>
              <a:t>Problem</a:t>
            </a:r>
            <a:r>
              <a:rPr lang="en-US" sz="2600" dirty="0"/>
              <a:t>: There are many possible straight lines </a:t>
            </a:r>
            <a:r>
              <a:rPr lang="en-US" sz="2600" dirty="0">
                <a:solidFill>
                  <a:srgbClr val="C00000"/>
                </a:solidFill>
              </a:rPr>
              <a:t>fit</a:t>
            </a:r>
            <a:r>
              <a:rPr lang="en-US" sz="2600" dirty="0"/>
              <a:t> the training data, but </a:t>
            </a:r>
            <a:r>
              <a:rPr lang="en-US" sz="2600" dirty="0">
                <a:solidFill>
                  <a:srgbClr val="C00000"/>
                </a:solidFill>
              </a:rPr>
              <a:t>which</a:t>
            </a:r>
            <a:r>
              <a:rPr lang="en-US" sz="2600" dirty="0"/>
              <a:t> of these lines </a:t>
            </a:r>
            <a:r>
              <a:rPr lang="en-US" sz="2600" dirty="0">
                <a:solidFill>
                  <a:srgbClr val="C00000"/>
                </a:solidFill>
              </a:rPr>
              <a:t>fits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best</a:t>
            </a:r>
            <a:r>
              <a:rPr lang="en-US" sz="2600" dirty="0"/>
              <a:t>?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2600" dirty="0"/>
              <a:t>A </a:t>
            </a:r>
            <a:r>
              <a:rPr lang="en-US" sz="2600" dirty="0">
                <a:solidFill>
                  <a:srgbClr val="C00000"/>
                </a:solidFill>
              </a:rPr>
              <a:t>small residual </a:t>
            </a:r>
            <a:r>
              <a:rPr lang="en-US" sz="2600" dirty="0"/>
              <a:t>means that the </a:t>
            </a:r>
            <a:r>
              <a:rPr lang="en-US" sz="2600" dirty="0">
                <a:solidFill>
                  <a:srgbClr val="C00000"/>
                </a:solidFill>
              </a:rPr>
              <a:t>actual value</a:t>
            </a:r>
            <a:r>
              <a:rPr lang="en-US" sz="2600" dirty="0"/>
              <a:t> is </a:t>
            </a:r>
            <a:r>
              <a:rPr lang="en-US" sz="2600" dirty="0">
                <a:solidFill>
                  <a:srgbClr val="C00000"/>
                </a:solidFill>
              </a:rPr>
              <a:t>close</a:t>
            </a:r>
            <a:r>
              <a:rPr lang="en-US" sz="2600" dirty="0"/>
              <a:t> to the </a:t>
            </a:r>
            <a:r>
              <a:rPr lang="en-US" sz="2600" dirty="0">
                <a:solidFill>
                  <a:srgbClr val="C00000"/>
                </a:solidFill>
              </a:rPr>
              <a:t>predicted value</a:t>
            </a:r>
            <a:r>
              <a:rPr lang="en-US" sz="2600" dirty="0"/>
              <a:t> by the regression line which is </a:t>
            </a:r>
            <a:r>
              <a:rPr lang="en-US" sz="2600" dirty="0">
                <a:solidFill>
                  <a:srgbClr val="C00000"/>
                </a:solidFill>
              </a:rPr>
              <a:t>desirable</a:t>
            </a:r>
            <a:r>
              <a:rPr lang="en-US" sz="2600" dirty="0"/>
              <a:t>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2600" dirty="0"/>
              <a:t>The target (</a:t>
            </a:r>
            <a:r>
              <a:rPr lang="en-US" sz="2600" dirty="0">
                <a:solidFill>
                  <a:srgbClr val="C00000"/>
                </a:solidFill>
              </a:rPr>
              <a:t>training objective</a:t>
            </a:r>
            <a:r>
              <a:rPr lang="en-US" sz="2600" dirty="0"/>
              <a:t>) is to find a line fits to training data best, so we need to find the </a:t>
            </a:r>
            <a:r>
              <a:rPr lang="en-US" sz="2600" dirty="0">
                <a:solidFill>
                  <a:srgbClr val="C00000"/>
                </a:solidFill>
              </a:rPr>
              <a:t>least total residuals</a:t>
            </a:r>
            <a:r>
              <a:rPr lang="en-US" sz="2600" dirty="0"/>
              <a:t>.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sz="2600" dirty="0"/>
          </a:p>
          <a:p>
            <a:pPr lvl="1"/>
            <a:endParaRPr lang="en-US" sz="26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132FB-A037-C79E-4784-CBF5F56CD5D5}"/>
              </a:ext>
            </a:extLst>
          </p:cNvPr>
          <p:cNvSpPr txBox="1"/>
          <p:nvPr/>
        </p:nvSpPr>
        <p:spPr>
          <a:xfrm>
            <a:off x="1019564" y="6026605"/>
            <a:ext cx="93705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We need a measure to </a:t>
            </a:r>
            <a:r>
              <a:rPr lang="en-US" sz="2400" dirty="0">
                <a:solidFill>
                  <a:srgbClr val="C00000"/>
                </a:solidFill>
              </a:rPr>
              <a:t>quantify the total residuals </a:t>
            </a:r>
            <a:r>
              <a:rPr lang="en-US" sz="2400" dirty="0"/>
              <a:t>for</a:t>
            </a:r>
            <a:r>
              <a:rPr lang="en-US" sz="2400" dirty="0">
                <a:solidFill>
                  <a:srgbClr val="C00000"/>
                </a:solidFill>
              </a:rPr>
              <a:t> optimization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9542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558963-EECA-3B6C-03E5-567188D0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773" y="1592263"/>
            <a:ext cx="4029075" cy="236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42557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Sum of Squared Residuals as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11200" y="1468120"/>
                <a:ext cx="11119648" cy="5257800"/>
              </a:xfrm>
            </p:spPr>
            <p:txBody>
              <a:bodyPr>
                <a:normAutofit/>
              </a:bodyPr>
              <a:lstStyle/>
              <a:p>
                <a:pPr>
                  <a:defRPr/>
                </a:pPr>
                <a:r>
                  <a:rPr lang="en-US" sz="2400" b="1" dirty="0"/>
                  <a:t>Sum of Squared Residuals (Residual Sum of Squares): </a:t>
                </a:r>
              </a:p>
              <a:p>
                <a:pPr marL="0" indent="0">
                  <a:buNone/>
                  <a:defRPr/>
                </a:pPr>
                <a:r>
                  <a:rPr lang="en-US" sz="2400" b="1" dirty="0"/>
                  <a:t>    </a:t>
                </a:r>
                <a:r>
                  <a:rPr lang="en-US" sz="2400" dirty="0"/>
                  <a:t>Squares the difference of the predicted vs actual: </a:t>
                </a:r>
              </a:p>
              <a:p>
                <a:pPr marL="0" indent="0">
                  <a:buNone/>
                  <a:defRPr/>
                </a:pPr>
                <a:r>
                  <a:rPr lang="en-US" sz="2400" dirty="0"/>
                  <a:t>    S (</a:t>
                </a:r>
                <a:r>
                  <a:rPr lang="en-US" sz="2400" i="1" dirty="0" err="1"/>
                  <a:t>predicted</a:t>
                </a:r>
                <a:r>
                  <a:rPr lang="en-US" sz="2400" i="1" baseline="-25000" dirty="0" err="1"/>
                  <a:t>i</a:t>
                </a:r>
                <a:r>
                  <a:rPr lang="en-US" sz="2400" i="1" dirty="0"/>
                  <a:t> – </a:t>
                </a:r>
                <a:r>
                  <a:rPr lang="en-US" sz="2400" i="1" dirty="0" err="1"/>
                  <a:t>actual</a:t>
                </a:r>
                <a:r>
                  <a:rPr lang="en-US" sz="2400" i="1" baseline="-25000" dirty="0" err="1"/>
                  <a:t>i</a:t>
                </a:r>
                <a:r>
                  <a:rPr lang="en-US" sz="2400" dirty="0"/>
                  <a:t>)</a:t>
                </a:r>
                <a:r>
                  <a:rPr lang="en-US" sz="2400" baseline="30000" dirty="0"/>
                  <a:t> 2  = </a:t>
                </a:r>
                <a:r>
                  <a:rPr lang="en-US" sz="2400" dirty="0"/>
                  <a:t>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i="1" baseline="-25000" dirty="0" err="1"/>
                  <a:t>i</a:t>
                </a:r>
                <a:r>
                  <a:rPr lang="en-US" sz="2400" i="1" dirty="0"/>
                  <a:t> – </a:t>
                </a:r>
                <a:r>
                  <a:rPr lang="en-US" sz="2400" i="1" dirty="0" err="1"/>
                  <a:t>y</a:t>
                </a:r>
                <a:r>
                  <a:rPr lang="en-US" sz="2400" i="1" baseline="-25000" dirty="0" err="1"/>
                  <a:t>i</a:t>
                </a:r>
                <a:r>
                  <a:rPr lang="en-US" sz="2400" dirty="0"/>
                  <a:t>)</a:t>
                </a:r>
                <a:r>
                  <a:rPr lang="en-US" sz="2400" baseline="30000" dirty="0"/>
                  <a:t> 2  </a:t>
                </a:r>
              </a:p>
              <a:p>
                <a:pPr marL="0" indent="0">
                  <a:buNone/>
                  <a:defRPr/>
                </a:pPr>
                <a:endParaRPr lang="en-US" sz="2400" dirty="0"/>
              </a:p>
              <a:p>
                <a:pPr>
                  <a:defRPr/>
                </a:pPr>
                <a:r>
                  <a:rPr lang="en-US" sz="2400" dirty="0"/>
                  <a:t>In SSR (RSS) residuals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don't cancel </a:t>
                </a:r>
                <a:r>
                  <a:rPr lang="en-US" sz="2400" dirty="0"/>
                  <a:t>each other</a:t>
                </a:r>
              </a:p>
              <a:p>
                <a:pPr marL="457200" lvl="1" indent="0">
                  <a:buNone/>
                  <a:defRPr/>
                </a:pPr>
                <a:endParaRPr lang="en-US" dirty="0"/>
              </a:p>
              <a:p>
                <a:pPr>
                  <a:defRPr/>
                </a:pPr>
                <a:r>
                  <a:rPr lang="en-US" sz="2400" dirty="0"/>
                  <a:t> Sum of Squared Residuals can serve as the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Loss Function </a:t>
                </a:r>
                <a:r>
                  <a:rPr lang="en-US" sz="2400" dirty="0"/>
                  <a:t>in regression</a:t>
                </a:r>
              </a:p>
              <a:p>
                <a:pPr>
                  <a:defRPr/>
                </a:pPr>
                <a:endParaRPr lang="en-US" sz="2400" dirty="0"/>
              </a:p>
              <a:p>
                <a:pPr>
                  <a:defRPr/>
                </a:pPr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objective</a:t>
                </a:r>
                <a:r>
                  <a:rPr lang="en-US" sz="2400" dirty="0"/>
                  <a:t> of training is to </a:t>
                </a:r>
                <a:r>
                  <a:rPr lang="en-US" sz="2400" dirty="0">
                    <a:solidFill>
                      <a:srgbClr val="C00000"/>
                    </a:solidFill>
                  </a:rPr>
                  <a:t>minimize</a:t>
                </a:r>
                <a:r>
                  <a:rPr lang="en-US" sz="2400" dirty="0"/>
                  <a:t> the loss function</a:t>
                </a:r>
              </a:p>
              <a:p>
                <a:pPr>
                  <a:defRPr/>
                </a:pPr>
                <a:endParaRPr lang="en-US" sz="2400" dirty="0"/>
              </a:p>
              <a:p>
                <a:pPr>
                  <a:defRPr/>
                </a:pPr>
                <a:r>
                  <a:rPr lang="en-US" sz="2400" dirty="0"/>
                  <a:t>The</a:t>
                </a:r>
                <a:r>
                  <a:rPr lang="en-US" sz="2400" dirty="0">
                    <a:solidFill>
                      <a:srgbClr val="C00000"/>
                    </a:solidFill>
                  </a:rPr>
                  <a:t> least squares regression </a:t>
                </a:r>
                <a:r>
                  <a:rPr lang="en-US" sz="2400" dirty="0"/>
                  <a:t>(closed-form) can be used to minimize the loss function</a:t>
                </a:r>
              </a:p>
              <a:p>
                <a:pPr>
                  <a:defRPr/>
                </a:pPr>
                <a:endParaRPr lang="en-US" sz="2400" dirty="0"/>
              </a:p>
              <a:p>
                <a:pPr>
                  <a:defRPr/>
                </a:pPr>
                <a:endParaRPr lang="en-US" sz="2400" dirty="0"/>
              </a:p>
              <a:p>
                <a:pPr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468120"/>
                <a:ext cx="11119648" cy="5257800"/>
              </a:xfrm>
              <a:blipFill>
                <a:blip r:embed="rId4"/>
                <a:stretch>
                  <a:fillRect l="-877" t="-1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818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10534-002A-881A-AC77-B305F600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Closed-form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6ABAE-2291-1ADA-C9DD-BFD667B4B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0201"/>
            <a:ext cx="11127547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y-GB" dirty="0"/>
              <a:t>ŷ</a:t>
            </a:r>
            <a:r>
              <a:rPr lang="en-US" dirty="0"/>
              <a:t> = a + bx </a:t>
            </a:r>
          </a:p>
          <a:p>
            <a:pPr marL="0" indent="0">
              <a:buNone/>
            </a:pPr>
            <a:endParaRPr lang="es-ES" b="1" dirty="0"/>
          </a:p>
          <a:p>
            <a:pPr marL="0" indent="0">
              <a:buNone/>
            </a:pPr>
            <a:r>
              <a:rPr lang="es-ES" dirty="0">
                <a:solidFill>
                  <a:srgbClr val="C00000"/>
                </a:solidFill>
              </a:rPr>
              <a:t>SSR = Σ(y — ŷ)² = Σ(y — a — </a:t>
            </a:r>
            <a:r>
              <a:rPr lang="en-US" dirty="0">
                <a:solidFill>
                  <a:srgbClr val="C00000"/>
                </a:solidFill>
              </a:rPr>
              <a:t>bx</a:t>
            </a:r>
            <a:r>
              <a:rPr lang="es-ES" dirty="0">
                <a:solidFill>
                  <a:srgbClr val="C00000"/>
                </a:solidFill>
              </a:rPr>
              <a:t>)²</a:t>
            </a:r>
          </a:p>
          <a:p>
            <a:pPr marL="0" indent="0">
              <a:buNone/>
            </a:pPr>
            <a:r>
              <a:rPr lang="en-US" dirty="0"/>
              <a:t>To minimize SSR, we take the </a:t>
            </a:r>
            <a:r>
              <a:rPr lang="en-US" dirty="0">
                <a:solidFill>
                  <a:srgbClr val="C00000"/>
                </a:solidFill>
              </a:rPr>
              <a:t>partial derivatives </a:t>
            </a:r>
            <a:r>
              <a:rPr lang="en-US" dirty="0"/>
              <a:t>of SSR with respect to m and b, set them equal to zero, and solve for a and b.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A3B935A-73B4-BB0B-A8FA-41199E2D7E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97517" y="593376"/>
          <a:ext cx="3503058" cy="2194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4267080" imgH="2673360" progId="">
                  <p:embed/>
                </p:oleObj>
              </mc:Choice>
              <mc:Fallback>
                <p:oleObj name="PBrush" r:id="rId2" imgW="4267080" imgH="2673360" progId="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BA3B935A-73B4-BB0B-A8FA-41199E2D7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97517" y="593376"/>
                        <a:ext cx="3503058" cy="2194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8">
            <a:extLst>
              <a:ext uri="{FF2B5EF4-FFF2-40B4-BE49-F238E27FC236}">
                <a16:creationId xmlns:a16="http://schemas.microsoft.com/office/drawing/2014/main" id="{FAEF8DFE-7C8C-0B73-7093-099B168244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84150" y="1075738"/>
            <a:ext cx="2168157" cy="1048925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FD7C2-11F0-6F81-2E8D-5E61873CB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274" y="3889546"/>
            <a:ext cx="3078230" cy="2815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34F5F4-CDF3-C69F-8BB7-4990D1804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031" y="3901576"/>
            <a:ext cx="3078230" cy="281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5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2C0C-3BA3-DDDA-F6D9-98A36677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3744-2C89-979C-CEEC-8A8534AD7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b="1" dirty="0">
                <a:solidFill>
                  <a:srgbClr val="C00000"/>
                </a:solidFill>
              </a:rPr>
              <a:t>SSR = Σ(y — a — </a:t>
            </a:r>
            <a:r>
              <a:rPr lang="en-US" b="1" dirty="0">
                <a:solidFill>
                  <a:srgbClr val="C00000"/>
                </a:solidFill>
              </a:rPr>
              <a:t>bx</a:t>
            </a:r>
            <a:r>
              <a:rPr lang="es-ES" b="1" dirty="0">
                <a:solidFill>
                  <a:srgbClr val="C00000"/>
                </a:solidFill>
              </a:rPr>
              <a:t>)²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Taking the partial derivative of SSR with respect to b:</a:t>
            </a:r>
          </a:p>
          <a:p>
            <a:pPr marL="0" indent="0">
              <a:buNone/>
            </a:pPr>
            <a:r>
              <a:rPr lang="es-ES" b="1" dirty="0"/>
              <a:t>∂SSR/∂b = -2Σx(y — a — </a:t>
            </a:r>
            <a:r>
              <a:rPr lang="es-ES" b="1" dirty="0" err="1"/>
              <a:t>bx</a:t>
            </a:r>
            <a:r>
              <a:rPr lang="es-ES" b="1" dirty="0"/>
              <a:t>) = 0</a:t>
            </a:r>
          </a:p>
          <a:p>
            <a:pPr marL="0" indent="0">
              <a:buNone/>
            </a:pPr>
            <a:r>
              <a:rPr lang="el-GR" b="1" dirty="0"/>
              <a:t>Σ</a:t>
            </a:r>
            <a:r>
              <a:rPr lang="en-US" b="1" dirty="0" err="1"/>
              <a:t>xy</a:t>
            </a:r>
            <a:r>
              <a:rPr lang="en-US" b="1" dirty="0"/>
              <a:t> — a</a:t>
            </a:r>
            <a:r>
              <a:rPr lang="el-GR" b="1" dirty="0"/>
              <a:t>Σ</a:t>
            </a:r>
            <a:r>
              <a:rPr lang="en-US" b="1" dirty="0"/>
              <a:t>x — b</a:t>
            </a:r>
            <a:r>
              <a:rPr lang="el-GR" b="1" dirty="0"/>
              <a:t>Σ</a:t>
            </a:r>
            <a:r>
              <a:rPr lang="en-US" b="1" dirty="0"/>
              <a:t>x² = 0</a:t>
            </a:r>
            <a:endParaRPr lang="es-ES" b="1" dirty="0"/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>
                <a:highlight>
                  <a:srgbClr val="FFFF00"/>
                </a:highlight>
              </a:rPr>
              <a:t>b = (</a:t>
            </a:r>
            <a:r>
              <a:rPr lang="el-GR" b="1" dirty="0">
                <a:highlight>
                  <a:srgbClr val="FFFF00"/>
                </a:highlight>
              </a:rPr>
              <a:t>Σ</a:t>
            </a:r>
            <a:r>
              <a:rPr lang="en-US" b="1" dirty="0" err="1">
                <a:highlight>
                  <a:srgbClr val="FFFF00"/>
                </a:highlight>
              </a:rPr>
              <a:t>xy</a:t>
            </a:r>
            <a:r>
              <a:rPr lang="en-US" b="1" dirty="0">
                <a:highlight>
                  <a:srgbClr val="FFFF00"/>
                </a:highlight>
              </a:rPr>
              <a:t> — a</a:t>
            </a:r>
            <a:r>
              <a:rPr lang="el-GR" b="1" dirty="0">
                <a:highlight>
                  <a:srgbClr val="FFFF00"/>
                </a:highlight>
              </a:rPr>
              <a:t>Σ</a:t>
            </a:r>
            <a:r>
              <a:rPr lang="en-US" b="1" dirty="0">
                <a:highlight>
                  <a:srgbClr val="FFFF00"/>
                </a:highlight>
              </a:rPr>
              <a:t>x) / </a:t>
            </a:r>
            <a:r>
              <a:rPr lang="el-GR" b="1" dirty="0">
                <a:highlight>
                  <a:srgbClr val="FFFF00"/>
                </a:highlight>
              </a:rPr>
              <a:t>Σ</a:t>
            </a:r>
            <a:r>
              <a:rPr lang="en-US" b="1" dirty="0">
                <a:highlight>
                  <a:srgbClr val="FFFF00"/>
                </a:highlight>
              </a:rPr>
              <a:t>x²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Taking the partial derivative of SSR with respect to a:</a:t>
            </a:r>
          </a:p>
          <a:p>
            <a:pPr marL="0" indent="0">
              <a:buNone/>
            </a:pPr>
            <a:r>
              <a:rPr lang="es-ES" b="1" dirty="0"/>
              <a:t>∂SSR/∂a = -2Σ(y — a — </a:t>
            </a:r>
            <a:r>
              <a:rPr lang="es-ES" b="1" dirty="0" err="1"/>
              <a:t>bx</a:t>
            </a:r>
            <a:r>
              <a:rPr lang="es-ES" b="1" dirty="0"/>
              <a:t>)</a:t>
            </a:r>
            <a:r>
              <a:rPr lang="en-US" b="1" dirty="0"/>
              <a:t> = 0</a:t>
            </a:r>
          </a:p>
          <a:p>
            <a:pPr marL="0" indent="0">
              <a:buNone/>
            </a:pPr>
            <a:r>
              <a:rPr lang="el-GR" b="1" dirty="0"/>
              <a:t>Σ</a:t>
            </a:r>
            <a:r>
              <a:rPr lang="en-US" b="1" dirty="0"/>
              <a:t>y — </a:t>
            </a:r>
            <a:r>
              <a:rPr lang="en-US" b="1" dirty="0" err="1"/>
              <a:t>na</a:t>
            </a:r>
            <a:r>
              <a:rPr lang="en-US" b="1" dirty="0"/>
              <a:t> — b</a:t>
            </a:r>
            <a:r>
              <a:rPr lang="el-GR" b="1" dirty="0"/>
              <a:t>Σ</a:t>
            </a:r>
            <a:r>
              <a:rPr lang="en-US" b="1" dirty="0"/>
              <a:t>x = 0</a:t>
            </a:r>
          </a:p>
          <a:p>
            <a:pPr marL="0" indent="0">
              <a:buNone/>
            </a:pPr>
            <a:r>
              <a:rPr lang="en-US" b="1" dirty="0">
                <a:highlight>
                  <a:srgbClr val="FFFF00"/>
                </a:highlight>
              </a:rPr>
              <a:t>a</a:t>
            </a:r>
            <a:r>
              <a:rPr lang="en-US" b="1" dirty="0"/>
              <a:t> = (</a:t>
            </a:r>
            <a:r>
              <a:rPr lang="el-GR" b="1" dirty="0"/>
              <a:t>Σ</a:t>
            </a:r>
            <a:r>
              <a:rPr lang="en-US" b="1" dirty="0"/>
              <a:t>y — b</a:t>
            </a:r>
            <a:r>
              <a:rPr lang="el-GR" b="1" dirty="0"/>
              <a:t>Σ</a:t>
            </a:r>
            <a:r>
              <a:rPr lang="en-US" b="1" dirty="0"/>
              <a:t>x) / n = </a:t>
            </a:r>
            <a:r>
              <a:rPr lang="en-US" b="1" dirty="0">
                <a:highlight>
                  <a:srgbClr val="FFFF00"/>
                </a:highlight>
              </a:rPr>
              <a:t>𝑦 ̄−𝑏𝑥 ̄</a:t>
            </a:r>
          </a:p>
        </p:txBody>
      </p:sp>
    </p:spTree>
    <p:extLst>
      <p:ext uri="{BB962C8B-B14F-4D97-AF65-F5344CB8AC3E}">
        <p14:creationId xmlns:p14="http://schemas.microsoft.com/office/powerpoint/2010/main" val="3183147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The Least Squares Equation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487" y="2208557"/>
            <a:ext cx="7539185" cy="8793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 1) b = (</a:t>
            </a:r>
            <a:r>
              <a:rPr lang="el-GR" dirty="0"/>
              <a:t>Σ</a:t>
            </a:r>
            <a:r>
              <a:rPr lang="en-US" dirty="0" err="1"/>
              <a:t>xy</a:t>
            </a:r>
            <a:r>
              <a:rPr lang="en-US" dirty="0"/>
              <a:t> — a</a:t>
            </a:r>
            <a:r>
              <a:rPr lang="el-GR" dirty="0"/>
              <a:t>Σ</a:t>
            </a:r>
            <a:r>
              <a:rPr lang="en-US" dirty="0"/>
              <a:t>x) / </a:t>
            </a:r>
            <a:r>
              <a:rPr lang="el-GR" dirty="0"/>
              <a:t>Σ</a:t>
            </a:r>
            <a:r>
              <a:rPr lang="en-US" dirty="0"/>
              <a:t>x² </a:t>
            </a:r>
          </a:p>
          <a:p>
            <a:pPr marL="0" indent="0">
              <a:buNone/>
            </a:pPr>
            <a:r>
              <a:rPr lang="en-US" dirty="0"/>
              <a:t> 2) a = (</a:t>
            </a:r>
            <a:r>
              <a:rPr lang="el-GR" dirty="0"/>
              <a:t>Σ</a:t>
            </a:r>
            <a:r>
              <a:rPr lang="en-US" dirty="0"/>
              <a:t>y — b</a:t>
            </a:r>
            <a:r>
              <a:rPr lang="el-GR" dirty="0"/>
              <a:t>Σ</a:t>
            </a:r>
            <a:r>
              <a:rPr lang="en-US" dirty="0"/>
              <a:t>x) / n </a:t>
            </a:r>
            <a:endParaRPr lang="en-US" dirty="0">
              <a:latin typeface="Tekton Pro" pitchFamily="34" charset="0"/>
            </a:endParaRPr>
          </a:p>
          <a:p>
            <a:pPr marL="0" indent="0" eaLnBrk="1" hangingPunct="1">
              <a:buNone/>
            </a:pPr>
            <a:endParaRPr lang="en-US" dirty="0">
              <a:latin typeface="Tekton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5" name="Object 5"/>
              <p:cNvSpPr txBox="1"/>
              <p:nvPr/>
            </p:nvSpPr>
            <p:spPr bwMode="auto">
              <a:xfrm>
                <a:off x="1984375" y="3464559"/>
                <a:ext cx="4111625" cy="2022772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nary>
                                    </m:e>
                                  </m:nary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nary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48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4375" y="3464559"/>
                <a:ext cx="4111625" cy="20227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87" name="Object 2"/>
              <p:cNvSpPr txBox="1"/>
              <p:nvPr/>
            </p:nvSpPr>
            <p:spPr bwMode="auto">
              <a:xfrm>
                <a:off x="6778508" y="3965168"/>
                <a:ext cx="3226148" cy="5984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̄"/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acc>
                        <m:accPr>
                          <m:chr m:val="̄"/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487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78508" y="3965168"/>
                <a:ext cx="3226148" cy="5984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8779E3AE-C574-F846-7410-59F43F02F6A6}"/>
                  </a:ext>
                </a:extLst>
              </p:cNvPr>
              <p:cNvSpPr txBox="1"/>
              <p:nvPr/>
            </p:nvSpPr>
            <p:spPr bwMode="auto">
              <a:xfrm>
                <a:off x="8965023" y="5816600"/>
                <a:ext cx="2908704" cy="77390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8779E3AE-C574-F846-7410-59F43F02F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65023" y="5816600"/>
                <a:ext cx="2908704" cy="7739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77DCDAF-E2FD-60B5-EAD9-2A295B1E2150}"/>
              </a:ext>
            </a:extLst>
          </p:cNvPr>
          <p:cNvSpPr txBox="1"/>
          <p:nvPr/>
        </p:nvSpPr>
        <p:spPr>
          <a:xfrm>
            <a:off x="934487" y="4101990"/>
            <a:ext cx="12998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1,2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6D4121-9121-3949-42EC-D3E5171ED20A}"/>
                  </a:ext>
                </a:extLst>
              </p:cNvPr>
              <p:cNvSpPr txBox="1"/>
              <p:nvPr/>
            </p:nvSpPr>
            <p:spPr>
              <a:xfrm>
                <a:off x="425341" y="5863957"/>
                <a:ext cx="6192982" cy="869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̄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acc>
                                        <m:accPr>
                                          <m:chr m:val="̄"/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6D4121-9121-3949-42EC-D3E5171ED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41" y="5863957"/>
                <a:ext cx="6192982" cy="8696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A4DFF3E-F69E-66D4-31ED-BDF22C3EADB4}"/>
              </a:ext>
            </a:extLst>
          </p:cNvPr>
          <p:cNvSpPr txBox="1"/>
          <p:nvPr/>
        </p:nvSpPr>
        <p:spPr>
          <a:xfrm>
            <a:off x="943927" y="1506022"/>
            <a:ext cx="6192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To </a:t>
            </a:r>
            <a:r>
              <a:rPr lang="en-US" sz="2400" dirty="0">
                <a:solidFill>
                  <a:srgbClr val="C00000"/>
                </a:solidFill>
              </a:rPr>
              <a:t>minimize loss</a:t>
            </a:r>
            <a:r>
              <a:rPr lang="en-US" sz="2400" dirty="0"/>
              <a:t>, values of a and b should be : 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F31FF0CD-B12B-A06F-E0EF-6DAB67C64B40}"/>
              </a:ext>
            </a:extLst>
          </p:cNvPr>
          <p:cNvSpPr/>
          <p:nvPr/>
        </p:nvSpPr>
        <p:spPr>
          <a:xfrm>
            <a:off x="2143760" y="5598160"/>
            <a:ext cx="284480" cy="4368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F502E0-F732-A974-17B6-0B8B651E8E9E}"/>
              </a:ext>
            </a:extLst>
          </p:cNvPr>
          <p:cNvSpPr txBox="1"/>
          <p:nvPr/>
        </p:nvSpPr>
        <p:spPr>
          <a:xfrm>
            <a:off x="6330056" y="4148156"/>
            <a:ext cx="1299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2BEF5A-83FE-61A7-B510-C5BDC44837E4}"/>
              </a:ext>
            </a:extLst>
          </p:cNvPr>
          <p:cNvSpPr txBox="1"/>
          <p:nvPr/>
        </p:nvSpPr>
        <p:spPr>
          <a:xfrm>
            <a:off x="8011160" y="5487331"/>
            <a:ext cx="33426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After calculation of a and b: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B2796-CB04-D703-E8DA-7185C066AE02}"/>
              </a:ext>
            </a:extLst>
          </p:cNvPr>
          <p:cNvSpPr txBox="1"/>
          <p:nvPr/>
        </p:nvSpPr>
        <p:spPr>
          <a:xfrm>
            <a:off x="6861903" y="3558527"/>
            <a:ext cx="25358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After calculation of b:</a:t>
            </a:r>
          </a:p>
        </p:txBody>
      </p:sp>
    </p:spTree>
    <p:extLst>
      <p:ext uri="{BB962C8B-B14F-4D97-AF65-F5344CB8AC3E}">
        <p14:creationId xmlns:p14="http://schemas.microsoft.com/office/powerpoint/2010/main" val="277521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3170F0-364C-1A82-E055-FD5DED301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080" y="1249066"/>
            <a:ext cx="2472891" cy="1795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56C210-6ABC-7F2E-07CF-42261BD1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Types of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CE6EB-6E2A-62EF-9740-A6DBE8A9E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There are </a:t>
            </a:r>
            <a:r>
              <a:rPr lang="en-US" sz="2600" dirty="0">
                <a:solidFill>
                  <a:srgbClr val="C00000"/>
                </a:solidFill>
              </a:rPr>
              <a:t>two categories </a:t>
            </a:r>
            <a:r>
              <a:rPr lang="en-US" sz="2600" dirty="0"/>
              <a:t>of </a:t>
            </a:r>
            <a:r>
              <a:rPr lang="en-US" sz="2600" dirty="0">
                <a:solidFill>
                  <a:srgbClr val="C00000"/>
                </a:solidFill>
              </a:rPr>
              <a:t>supervised</a:t>
            </a:r>
            <a:r>
              <a:rPr lang="en-US" sz="2600" dirty="0"/>
              <a:t> methods:</a:t>
            </a:r>
          </a:p>
          <a:p>
            <a:pPr marL="0" indent="0">
              <a:buNone/>
            </a:pPr>
            <a:r>
              <a:rPr lang="en-US" sz="2600" b="1" dirty="0"/>
              <a:t>1- Classification: </a:t>
            </a:r>
            <a:r>
              <a:rPr lang="en-US" sz="2600" dirty="0"/>
              <a:t>The output of the model is a class </a:t>
            </a:r>
            <a:r>
              <a:rPr lang="en-US" sz="2600" dirty="0">
                <a:solidFill>
                  <a:srgbClr val="C00000"/>
                </a:solidFill>
              </a:rPr>
              <a:t>label</a:t>
            </a:r>
            <a:endParaRPr lang="en-US" sz="2600" dirty="0"/>
          </a:p>
          <a:p>
            <a:r>
              <a:rPr lang="en-US" sz="2600" b="1" dirty="0"/>
              <a:t>Goal</a:t>
            </a:r>
            <a:r>
              <a:rPr lang="en-US" sz="2600" dirty="0"/>
              <a:t>: To assign one of a finite set of predefined </a:t>
            </a:r>
            <a:r>
              <a:rPr lang="en-US" sz="2600" dirty="0">
                <a:solidFill>
                  <a:srgbClr val="C00000"/>
                </a:solidFill>
              </a:rPr>
              <a:t>classes</a:t>
            </a:r>
            <a:r>
              <a:rPr lang="en-US" sz="2600" dirty="0"/>
              <a:t> to an input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Example</a:t>
            </a:r>
            <a:r>
              <a:rPr lang="en-US" sz="2600" dirty="0"/>
              <a:t>: Predicting sepsis vs normal based on fever, etc.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0" indent="0">
              <a:buNone/>
            </a:pPr>
            <a:r>
              <a:rPr lang="en-US" sz="2600" b="1" dirty="0"/>
              <a:t>2- Regression: </a:t>
            </a:r>
            <a:r>
              <a:rPr lang="en-US" sz="2600" dirty="0"/>
              <a:t>The output  of the model is a continuous</a:t>
            </a:r>
            <a:r>
              <a:rPr lang="en-US" sz="2600" dirty="0">
                <a:solidFill>
                  <a:srgbClr val="C00000"/>
                </a:solidFill>
              </a:rPr>
              <a:t> value</a:t>
            </a:r>
            <a:endParaRPr lang="en-US" sz="2600" dirty="0"/>
          </a:p>
          <a:p>
            <a:r>
              <a:rPr lang="en-US" sz="2600" b="1" dirty="0"/>
              <a:t>Goal</a:t>
            </a:r>
            <a:r>
              <a:rPr lang="en-US" sz="2600" dirty="0"/>
              <a:t>: To assign a </a:t>
            </a:r>
            <a:r>
              <a:rPr lang="en-US" sz="2600" dirty="0">
                <a:solidFill>
                  <a:srgbClr val="C00000"/>
                </a:solidFill>
              </a:rPr>
              <a:t>numerical </a:t>
            </a:r>
            <a:r>
              <a:rPr lang="en-US" sz="2600" dirty="0"/>
              <a:t>value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en-US" sz="2600" dirty="0"/>
              <a:t>to an input </a:t>
            </a:r>
          </a:p>
          <a:p>
            <a:r>
              <a:rPr lang="en-US" sz="2600" b="1" dirty="0"/>
              <a:t>Example</a:t>
            </a:r>
            <a:r>
              <a:rPr lang="en-US" sz="2600" dirty="0"/>
              <a:t>: Predicting house prices based on living area , etc.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600" dirty="0"/>
          </a:p>
          <a:p>
            <a:endParaRPr lang="en-US" sz="2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23B606-EB31-9205-B2A1-BB31B0FD4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680" y="4398779"/>
            <a:ext cx="2725692" cy="200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34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735B-A060-1EDD-65DE-1F0809D02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Line Calculation - Example 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0778F74F-1486-FEAC-D25C-0E6C3AF5C6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571675"/>
              </p:ext>
            </p:extLst>
          </p:nvPr>
        </p:nvGraphicFramePr>
        <p:xfrm>
          <a:off x="1676400" y="3780195"/>
          <a:ext cx="4040795" cy="2371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3564">
                  <a:extLst>
                    <a:ext uri="{9D8B030D-6E8A-4147-A177-3AD203B41FA5}">
                      <a16:colId xmlns:a16="http://schemas.microsoft.com/office/drawing/2014/main" val="2120787869"/>
                    </a:ext>
                  </a:extLst>
                </a:gridCol>
                <a:gridCol w="1737231">
                  <a:extLst>
                    <a:ext uri="{9D8B030D-6E8A-4147-A177-3AD203B41FA5}">
                      <a16:colId xmlns:a16="http://schemas.microsoft.com/office/drawing/2014/main" val="634245613"/>
                    </a:ext>
                  </a:extLst>
                </a:gridCol>
              </a:tblGrid>
              <a:tr h="395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Experience (Year)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Income (K)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683253097"/>
                  </a:ext>
                </a:extLst>
              </a:tr>
              <a:tr h="395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421822984"/>
                  </a:ext>
                </a:extLst>
              </a:tr>
              <a:tr h="395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120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575157581"/>
                  </a:ext>
                </a:extLst>
              </a:tr>
              <a:tr h="395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180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3775031325"/>
                  </a:ext>
                </a:extLst>
              </a:tr>
              <a:tr h="395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210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2625945721"/>
                  </a:ext>
                </a:extLst>
              </a:tr>
              <a:tr h="395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240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37813641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430CDF5-9300-B6AD-45B8-AFD080F712DC}"/>
              </a:ext>
            </a:extLst>
          </p:cNvPr>
          <p:cNvSpPr txBox="1"/>
          <p:nvPr/>
        </p:nvSpPr>
        <p:spPr>
          <a:xfrm>
            <a:off x="2812877" y="3405288"/>
            <a:ext cx="1767840" cy="37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Training Data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95456F-33E3-8C90-12A1-8257E0707380}"/>
              </a:ext>
            </a:extLst>
          </p:cNvPr>
          <p:cNvSpPr txBox="1"/>
          <p:nvPr/>
        </p:nvSpPr>
        <p:spPr>
          <a:xfrm>
            <a:off x="943926" y="1506022"/>
            <a:ext cx="10515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Suppose that we want to train a </a:t>
            </a:r>
            <a:r>
              <a:rPr lang="en-US" sz="2400" dirty="0">
                <a:solidFill>
                  <a:srgbClr val="C00000"/>
                </a:solidFill>
              </a:rPr>
              <a:t>simple regression</a:t>
            </a:r>
            <a:r>
              <a:rPr lang="en-US" sz="2400" dirty="0"/>
              <a:t> model to predict income of employees based on their work experience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Values of a and b can be calculated using the formula in a way that </a:t>
            </a:r>
            <a:r>
              <a:rPr lang="en-US" sz="2400" dirty="0">
                <a:solidFill>
                  <a:srgbClr val="C00000"/>
                </a:solidFill>
              </a:rPr>
              <a:t>minimize loss </a:t>
            </a:r>
            <a:r>
              <a:rPr lang="en-US" sz="2400" dirty="0"/>
              <a:t>on the </a:t>
            </a:r>
            <a:r>
              <a:rPr lang="en-US" sz="2400" dirty="0">
                <a:solidFill>
                  <a:srgbClr val="C00000"/>
                </a:solidFill>
              </a:rPr>
              <a:t>training data</a:t>
            </a:r>
            <a:r>
              <a:rPr lang="en-US" sz="2400" dirty="0"/>
              <a:t>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F4D4DE-9844-B1DE-CC6D-D8352F72B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468" y="2970441"/>
            <a:ext cx="4733606" cy="377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53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53871-472E-6819-C497-788C316B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Form </a:t>
            </a:r>
            <a:r>
              <a:rPr lang="en-US" sz="4400" dirty="0"/>
              <a:t>Calculation - Example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E8056B-EC06-DBE5-7EBA-219D19EEDAC5}"/>
                  </a:ext>
                </a:extLst>
              </p:cNvPr>
              <p:cNvSpPr txBox="1"/>
              <p:nvPr/>
            </p:nvSpPr>
            <p:spPr>
              <a:xfrm>
                <a:off x="629920" y="5735902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̄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acc>
                        <m:accPr>
                          <m:chr m:val="̄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158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E8056B-EC06-DBE5-7EBA-219D19EED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20" y="5735902"/>
                <a:ext cx="6096000" cy="400110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3B2A1A-39B9-0AAF-B62D-5B02866355AC}"/>
                  </a:ext>
                </a:extLst>
              </p:cNvPr>
              <p:cNvSpPr txBox="1"/>
              <p:nvPr/>
            </p:nvSpPr>
            <p:spPr>
              <a:xfrm>
                <a:off x="6278880" y="5735902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𝐈𝐧𝐜𝐨𝐦𝐞</m:t>
                      </m:r>
                      <m:r>
                        <a:rPr lang="en-US" sz="20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𝐄𝐱𝐩𝐞𝐫𝐢𝐞𝐧𝐜𝐞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3B2A1A-39B9-0AAF-B62D-5B0286635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880" y="5735902"/>
                <a:ext cx="6096000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79A7B255-72F7-1FA7-4432-12B03D8681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90310" y="1674101"/>
          <a:ext cx="10104410" cy="24607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5850">
                  <a:extLst>
                    <a:ext uri="{9D8B030D-6E8A-4147-A177-3AD203B41FA5}">
                      <a16:colId xmlns:a16="http://schemas.microsoft.com/office/drawing/2014/main" val="4170097219"/>
                    </a:ext>
                  </a:extLst>
                </a:gridCol>
                <a:gridCol w="1442720">
                  <a:extLst>
                    <a:ext uri="{9D8B030D-6E8A-4147-A177-3AD203B41FA5}">
                      <a16:colId xmlns:a16="http://schemas.microsoft.com/office/drawing/2014/main" val="618552915"/>
                    </a:ext>
                  </a:extLst>
                </a:gridCol>
                <a:gridCol w="1432560">
                  <a:extLst>
                    <a:ext uri="{9D8B030D-6E8A-4147-A177-3AD203B41FA5}">
                      <a16:colId xmlns:a16="http://schemas.microsoft.com/office/drawing/2014/main" val="1376047306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1792405196"/>
                    </a:ext>
                  </a:extLst>
                </a:gridCol>
                <a:gridCol w="2407920">
                  <a:extLst>
                    <a:ext uri="{9D8B030D-6E8A-4147-A177-3AD203B41FA5}">
                      <a16:colId xmlns:a16="http://schemas.microsoft.com/office/drawing/2014/main" val="62442709"/>
                    </a:ext>
                  </a:extLst>
                </a:gridCol>
                <a:gridCol w="1717040">
                  <a:extLst>
                    <a:ext uri="{9D8B030D-6E8A-4147-A177-3AD203B41FA5}">
                      <a16:colId xmlns:a16="http://schemas.microsoft.com/office/drawing/2014/main" val="1500686521"/>
                    </a:ext>
                  </a:extLst>
                </a:gridCol>
              </a:tblGrid>
              <a:tr h="3823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x̄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ȳ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x̄)(y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ȳ)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x̄)²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430370"/>
                  </a:ext>
                </a:extLst>
              </a:tr>
              <a:tr h="2986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5 - 12 = -7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40 - 158 = -118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 × -118 = 826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(-7)² = 49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5962423"/>
                  </a:ext>
                </a:extLst>
              </a:tr>
              <a:tr h="2986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7 - 12 = -5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120 - 158 = -38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 × -38 = 190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(-5)² = 25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268697"/>
                  </a:ext>
                </a:extLst>
              </a:tr>
              <a:tr h="2986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12 - 12 = 0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180 - 158 = 22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× 22 = 0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0² = 0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993954"/>
                  </a:ext>
                </a:extLst>
              </a:tr>
              <a:tr h="2986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16 - 12 = 4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210 - 158 = 52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× 52 = 208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4² = 16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308485"/>
                  </a:ext>
                </a:extLst>
              </a:tr>
              <a:tr h="2986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20 - 12 = 8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240 - 158 = 82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× 82 = 656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8² = 64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8363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Σx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60     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Σy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790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Σ(x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x̄)(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1100" b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ȳ) = 1880  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Σ(x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x̄)² = 154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2325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x̄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60/5=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ȳ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=790/5=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158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146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83C8F3-8061-0E59-FAD5-234EEDE3CDDE}"/>
                  </a:ext>
                </a:extLst>
              </p:cNvPr>
              <p:cNvSpPr txBox="1"/>
              <p:nvPr/>
            </p:nvSpPr>
            <p:spPr>
              <a:xfrm>
                <a:off x="1408112" y="4712644"/>
                <a:ext cx="6096000" cy="766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2000" dirty="0"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b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xi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̄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)(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yi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ȳ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xi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̄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²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1880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154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= </a:t>
                </a:r>
                <a:r>
                  <a:rPr lang="en-US" sz="2000" dirty="0">
                    <a:solidFill>
                      <a:srgbClr val="C00000"/>
                    </a:solidFill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12.2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83C8F3-8061-0E59-FAD5-234EEDE3C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112" y="4712644"/>
                <a:ext cx="6096000" cy="766941"/>
              </a:xfrm>
              <a:prstGeom prst="rect">
                <a:avLst/>
              </a:prstGeom>
              <a:blipFill>
                <a:blip r:embed="rId4"/>
                <a:stretch>
                  <a:fillRect l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DA267D9F-05CD-87D8-AD59-4FAD8C796341}"/>
                  </a:ext>
                </a:extLst>
              </p:cNvPr>
              <p:cNvSpPr txBox="1"/>
              <p:nvPr/>
            </p:nvSpPr>
            <p:spPr bwMode="auto">
              <a:xfrm>
                <a:off x="7504112" y="4712644"/>
                <a:ext cx="2908704" cy="77390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DA267D9F-05CD-87D8-AD59-4FAD8C796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04112" y="4712644"/>
                <a:ext cx="2908704" cy="7739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92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641" y="308925"/>
            <a:ext cx="7772400" cy="990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Gradient Descent </a:t>
            </a:r>
            <a:r>
              <a:rPr lang="en-US" sz="4000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4561" y="1451925"/>
            <a:ext cx="10749279" cy="4419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600" dirty="0"/>
              <a:t>The </a:t>
            </a:r>
            <a:r>
              <a:rPr lang="en-US" sz="2600" dirty="0">
                <a:solidFill>
                  <a:srgbClr val="C00000"/>
                </a:solidFill>
              </a:rPr>
              <a:t>closed form </a:t>
            </a:r>
            <a:r>
              <a:rPr lang="en-US" sz="2600" dirty="0"/>
              <a:t>is </a:t>
            </a:r>
            <a:r>
              <a:rPr lang="en-US" sz="2600" dirty="0">
                <a:solidFill>
                  <a:srgbClr val="C00000"/>
                </a:solidFill>
              </a:rPr>
              <a:t>computationally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expensive</a:t>
            </a:r>
            <a:r>
              <a:rPr lang="en-US" sz="2600" dirty="0"/>
              <a:t> (especially for large datasets with many features)</a:t>
            </a:r>
          </a:p>
          <a:p>
            <a:pPr>
              <a:defRPr/>
            </a:pPr>
            <a:r>
              <a:rPr lang="en-US" sz="2600" dirty="0"/>
              <a:t>For many computationally expensive problems, </a:t>
            </a:r>
            <a:r>
              <a:rPr lang="en-US" sz="2600" dirty="0">
                <a:solidFill>
                  <a:srgbClr val="C00000"/>
                </a:solidFill>
              </a:rPr>
              <a:t>greedy</a:t>
            </a:r>
            <a:r>
              <a:rPr lang="en-US" sz="2600" dirty="0"/>
              <a:t> approaches can provide reasonable solutions at much </a:t>
            </a:r>
            <a:r>
              <a:rPr lang="en-US" sz="2600" dirty="0">
                <a:solidFill>
                  <a:srgbClr val="C00000"/>
                </a:solidFill>
              </a:rPr>
              <a:t>lower computational cost</a:t>
            </a:r>
          </a:p>
          <a:p>
            <a:pPr>
              <a:defRPr/>
            </a:pPr>
            <a:r>
              <a:rPr lang="en-US" sz="2600" dirty="0"/>
              <a:t>A greedy approach solves a problem </a:t>
            </a:r>
            <a:r>
              <a:rPr lang="en-US" sz="2600" dirty="0">
                <a:solidFill>
                  <a:srgbClr val="C00000"/>
                </a:solidFill>
              </a:rPr>
              <a:t>step by step </a:t>
            </a:r>
            <a:r>
              <a:rPr lang="en-US" sz="2600" dirty="0"/>
              <a:t>by making the best (locally optimal) decision at each step (not necessarily global optimal decision)</a:t>
            </a:r>
          </a:p>
          <a:p>
            <a:pPr>
              <a:defRPr/>
            </a:pPr>
            <a:r>
              <a:rPr lang="en-US" sz="2600" dirty="0"/>
              <a:t>One common greedy approach is </a:t>
            </a:r>
            <a:r>
              <a:rPr lang="en-US" sz="2600" dirty="0">
                <a:solidFill>
                  <a:srgbClr val="C00000"/>
                </a:solidFill>
              </a:rPr>
              <a:t>gradient descendent</a:t>
            </a:r>
            <a:r>
              <a:rPr lang="en-US" sz="26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A8CE0-A18A-4F45-6646-B760A0458ABD}"/>
              </a:ext>
            </a:extLst>
          </p:cNvPr>
          <p:cNvSpPr txBox="1"/>
          <p:nvPr/>
        </p:nvSpPr>
        <p:spPr>
          <a:xfrm>
            <a:off x="2614328" y="5080166"/>
            <a:ext cx="63906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C00000"/>
                </a:solidFill>
              </a:rPr>
              <a:t>Gradient descendent </a:t>
            </a:r>
            <a:r>
              <a:rPr lang="en-US" sz="2400" dirty="0"/>
              <a:t>tries to moves in the direction of the </a:t>
            </a:r>
            <a:r>
              <a:rPr lang="en-US" sz="2400" dirty="0">
                <a:solidFill>
                  <a:srgbClr val="C00000"/>
                </a:solidFill>
              </a:rPr>
              <a:t>steepest</a:t>
            </a:r>
            <a:r>
              <a:rPr lang="en-US" sz="2400" dirty="0"/>
              <a:t> decrease of the loss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4B4D05-9D6E-FD01-1722-A5B1E8DD7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047" y="4082649"/>
            <a:ext cx="2970881" cy="264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25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CCAE8-CBB4-E945-F4EC-8BC747F1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Gradient Descent - </a:t>
            </a:r>
            <a:r>
              <a:rPr lang="en-US" dirty="0"/>
              <a:t>Intuitive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5B12-F27C-3B71-1768-821542891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801"/>
            <a:ext cx="10754360" cy="281065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Gradient</a:t>
            </a:r>
            <a:r>
              <a:rPr lang="en-US" dirty="0"/>
              <a:t> is the vector of </a:t>
            </a:r>
            <a:r>
              <a:rPr lang="en-US" dirty="0">
                <a:solidFill>
                  <a:srgbClr val="C00000"/>
                </a:solidFill>
              </a:rPr>
              <a:t>partial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derivatives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with respect to each parameter: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Zero</a:t>
            </a:r>
            <a:r>
              <a:rPr lang="en-US" dirty="0"/>
              <a:t> slope of gradient </a:t>
            </a:r>
            <a:r>
              <a:rPr lang="en-US" dirty="0">
                <a:sym typeface="Wingdings" panose="05000000000000000000" pitchFamily="2" charset="2"/>
              </a:rPr>
              <a:t> it is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Minimum</a:t>
            </a:r>
            <a:r>
              <a:rPr lang="en-US" dirty="0">
                <a:sym typeface="Wingdings" panose="05000000000000000000" pitchFamily="2" charset="2"/>
              </a:rPr>
              <a:t> point (sometimes local minimum)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Big</a:t>
            </a:r>
            <a:r>
              <a:rPr lang="en-US" dirty="0"/>
              <a:t> slope of gradient </a:t>
            </a:r>
            <a:r>
              <a:rPr lang="en-US" dirty="0">
                <a:sym typeface="Wingdings" panose="05000000000000000000" pitchFamily="2" charset="2"/>
              </a:rPr>
              <a:t>It is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far</a:t>
            </a:r>
            <a:r>
              <a:rPr lang="en-US" dirty="0">
                <a:sym typeface="Wingdings" panose="05000000000000000000" pitchFamily="2" charset="2"/>
              </a:rPr>
              <a:t> from zero slope (which we are looking for)  we need bigger decrease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Small</a:t>
            </a:r>
            <a:r>
              <a:rPr lang="en-US" dirty="0"/>
              <a:t> slope of gradient </a:t>
            </a:r>
            <a:r>
              <a:rPr lang="en-US" dirty="0">
                <a:sym typeface="Wingdings" panose="05000000000000000000" pitchFamily="2" charset="2"/>
              </a:rPr>
              <a:t> It is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near</a:t>
            </a:r>
            <a:r>
              <a:rPr lang="en-US" dirty="0">
                <a:sym typeface="Wingdings" panose="05000000000000000000" pitchFamily="2" charset="2"/>
              </a:rPr>
              <a:t> to zero slope (which we are looking for)  we need smaller decrease (not passing by)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78BA40B-3553-39A9-2BB5-AC302B911E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77760" y="4001294"/>
          <a:ext cx="4556825" cy="2886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7308720" imgH="4629240" progId="">
                  <p:embed/>
                </p:oleObj>
              </mc:Choice>
              <mc:Fallback>
                <p:oleObj name="PBrush" r:id="rId3" imgW="7308720" imgH="462924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78BA40B-3553-39A9-2BB5-AC302B911E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77760" y="4001294"/>
                        <a:ext cx="4556825" cy="2886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BE48A4-EEDE-4DC2-AF60-5F3338211EB8}"/>
              </a:ext>
            </a:extLst>
          </p:cNvPr>
          <p:cNvSpPr txBox="1"/>
          <p:nvPr/>
        </p:nvSpPr>
        <p:spPr>
          <a:xfrm>
            <a:off x="1032493" y="4648211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1,2,3  </a:t>
            </a:r>
            <a:r>
              <a:rPr lang="en-US" sz="2400" b="1" dirty="0">
                <a:sym typeface="Wingdings" panose="05000000000000000000" pitchFamily="2" charset="2"/>
              </a:rPr>
              <a:t>A greedy idea</a:t>
            </a:r>
            <a:r>
              <a:rPr lang="en-US" sz="2400" dirty="0">
                <a:sym typeface="Wingdings" panose="05000000000000000000" pitchFamily="2" charset="2"/>
              </a:rPr>
              <a:t>: </a:t>
            </a: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In each step, subtract a value </a:t>
            </a:r>
            <a:r>
              <a:rPr lang="en-US" sz="2400" dirty="0">
                <a:solidFill>
                  <a:srgbClr val="C00000"/>
                </a:solidFill>
                <a:sym typeface="Wingdings" panose="05000000000000000000" pitchFamily="2" charset="2"/>
              </a:rPr>
              <a:t>proportional</a:t>
            </a:r>
            <a:r>
              <a:rPr lang="en-US" sz="2400" dirty="0">
                <a:sym typeface="Wingdings" panose="05000000000000000000" pitchFamily="2" charset="2"/>
              </a:rPr>
              <a:t> to last </a:t>
            </a:r>
            <a:r>
              <a:rPr lang="en-US" sz="2400" dirty="0">
                <a:solidFill>
                  <a:srgbClr val="C00000"/>
                </a:solidFill>
                <a:sym typeface="Wingdings" panose="05000000000000000000" pitchFamily="2" charset="2"/>
              </a:rPr>
              <a:t>gradient</a:t>
            </a:r>
            <a:r>
              <a:rPr lang="en-US" sz="2400" dirty="0">
                <a:sym typeface="Wingdings" panose="05000000000000000000" pitchFamily="2" charset="2"/>
              </a:rPr>
              <a:t> (bigger value for big gradient and smaller value for small gradient) to get closer to minimum point.</a:t>
            </a:r>
          </a:p>
        </p:txBody>
      </p:sp>
    </p:spTree>
    <p:extLst>
      <p:ext uri="{BB962C8B-B14F-4D97-AF65-F5344CB8AC3E}">
        <p14:creationId xmlns:p14="http://schemas.microsoft.com/office/powerpoint/2010/main" val="3362896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F2E63-C159-0B22-16B0-C42C1A24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Learning Process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70A45D6-12B1-0748-EF23-4AFB36C402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36017" y="1844576"/>
            <a:ext cx="6964916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It starts with </a:t>
            </a:r>
            <a:r>
              <a:rPr lang="en-US" altLang="en-US" sz="2000" dirty="0">
                <a:solidFill>
                  <a:srgbClr val="C00000"/>
                </a:solidFill>
                <a:latin typeface="Arial" panose="020B0604020202020204" pitchFamily="34" charset="0"/>
              </a:rPr>
              <a:t>random initial </a:t>
            </a:r>
            <a:r>
              <a:rPr lang="en-US" altLang="en-US" sz="2000" dirty="0">
                <a:latin typeface="Arial" panose="020B0604020202020204" pitchFamily="34" charset="0"/>
              </a:rPr>
              <a:t>numbers for parameters and iteratively updating the model’s parameters in the </a:t>
            </a:r>
            <a:r>
              <a:rPr lang="en-US" altLang="en-US" sz="2000" dirty="0">
                <a:solidFill>
                  <a:srgbClr val="C00000"/>
                </a:solidFill>
                <a:latin typeface="Arial" panose="020B0604020202020204" pitchFamily="34" charset="0"/>
              </a:rPr>
              <a:t>negative gradient direction.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In each iteration of the algorithm, the </a:t>
            </a:r>
            <a:r>
              <a:rPr lang="en-US" altLang="en-US" sz="2000" dirty="0">
                <a:solidFill>
                  <a:srgbClr val="C00000"/>
                </a:solidFill>
                <a:latin typeface="Arial" panose="020B0604020202020204" pitchFamily="34" charset="0"/>
              </a:rPr>
              <a:t>gradient of the cost function </a:t>
            </a:r>
            <a:r>
              <a:rPr lang="en-US" altLang="en-US" sz="2000" dirty="0">
                <a:latin typeface="Arial" panose="020B0604020202020204" pitchFamily="34" charset="0"/>
              </a:rPr>
              <a:t>with respect to each parameter is computed.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The size of the step is controlled by the </a:t>
            </a:r>
            <a:r>
              <a:rPr lang="en-US" altLang="en-US" sz="2000" dirty="0">
                <a:solidFill>
                  <a:srgbClr val="C00000"/>
                </a:solidFill>
                <a:latin typeface="Arial" panose="020B0604020202020204" pitchFamily="34" charset="0"/>
              </a:rPr>
              <a:t>learning rate</a:t>
            </a:r>
            <a:r>
              <a:rPr lang="en-US" altLang="en-US" sz="2000" dirty="0">
                <a:latin typeface="Arial" panose="020B0604020202020204" pitchFamily="34" charset="0"/>
              </a:rPr>
              <a:t>, which determines how quickly the algorithm moves towards the minimum.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The process is repeated until the gradient (slope) becomes </a:t>
            </a:r>
            <a:r>
              <a:rPr lang="en-US" altLang="en-US" sz="2000" dirty="0">
                <a:solidFill>
                  <a:srgbClr val="C00000"/>
                </a:solidFill>
                <a:latin typeface="Arial" panose="020B0604020202020204" pitchFamily="34" charset="0"/>
              </a:rPr>
              <a:t>close to zero</a:t>
            </a:r>
            <a:r>
              <a:rPr lang="en-US" altLang="en-US" sz="2000" dirty="0">
                <a:latin typeface="Arial" panose="020B0604020202020204" pitchFamily="34" charset="0"/>
              </a:rPr>
              <a:t> or after a </a:t>
            </a:r>
            <a:r>
              <a:rPr lang="en-US" altLang="en-US" sz="2000" dirty="0">
                <a:solidFill>
                  <a:srgbClr val="C00000"/>
                </a:solidFill>
                <a:latin typeface="Arial" panose="020B0604020202020204" pitchFamily="34" charset="0"/>
              </a:rPr>
              <a:t>predefined number of steps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39CDDCD-230E-C2CD-13B9-C0AC2CCA59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00933" y="4223348"/>
          <a:ext cx="3981252" cy="252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7308720" imgH="4629240" progId="">
                  <p:embed/>
                </p:oleObj>
              </mc:Choice>
              <mc:Fallback>
                <p:oleObj name="PBrush" r:id="rId2" imgW="7308720" imgH="462924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39CDDCD-230E-C2CD-13B9-C0AC2CCA59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00933" y="4223348"/>
                        <a:ext cx="3981252" cy="252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14CB76F-29F6-FE0E-770A-2A861AF377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40568" y="863184"/>
          <a:ext cx="3340232" cy="322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2133720" imgH="2057400" progId="">
                  <p:embed/>
                </p:oleObj>
              </mc:Choice>
              <mc:Fallback>
                <p:oleObj name="PBrush" r:id="rId4" imgW="2133720" imgH="205740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914CB76F-29F6-FE0E-770A-2A861AF377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40568" y="863184"/>
                        <a:ext cx="3340232" cy="3220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B72FC41-F80B-6B6D-0961-1E423748A1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6427" y="6238440"/>
            <a:ext cx="3644933" cy="50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81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4BC44-96F7-9454-5B96-09DEC57C7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9FD0D-BE9B-5570-1622-04E7DEAAEAC1}"/>
              </a:ext>
            </a:extLst>
          </p:cNvPr>
          <p:cNvSpPr txBox="1"/>
          <p:nvPr/>
        </p:nvSpPr>
        <p:spPr>
          <a:xfrm>
            <a:off x="544530" y="1181381"/>
            <a:ext cx="116474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Learning rate </a:t>
            </a:r>
            <a:r>
              <a:rPr lang="en-US" sz="2400" dirty="0"/>
              <a:t>is a hyperparameter that determines how big a </a:t>
            </a:r>
            <a:r>
              <a:rPr lang="en-US" sz="2400" dirty="0">
                <a:solidFill>
                  <a:srgbClr val="C00000"/>
                </a:solidFill>
              </a:rPr>
              <a:t>step</a:t>
            </a:r>
            <a:r>
              <a:rPr lang="en-US" sz="2400" dirty="0"/>
              <a:t> is taken.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too </a:t>
            </a:r>
            <a:r>
              <a:rPr lang="en-US" sz="2400" dirty="0">
                <a:solidFill>
                  <a:srgbClr val="C00000"/>
                </a:solidFill>
              </a:rPr>
              <a:t>high</a:t>
            </a:r>
            <a:r>
              <a:rPr lang="en-US" sz="2400" dirty="0"/>
              <a:t> learning rate will make the learning </a:t>
            </a:r>
            <a:r>
              <a:rPr lang="en-US" sz="2400" dirty="0">
                <a:solidFill>
                  <a:srgbClr val="C00000"/>
                </a:solidFill>
              </a:rPr>
              <a:t>jump</a:t>
            </a:r>
            <a:r>
              <a:rPr lang="en-US" sz="2400" dirty="0"/>
              <a:t> over minima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too </a:t>
            </a:r>
            <a:r>
              <a:rPr lang="en-US" sz="2400" dirty="0">
                <a:solidFill>
                  <a:srgbClr val="C00000"/>
                </a:solidFill>
              </a:rPr>
              <a:t>low</a:t>
            </a:r>
            <a:r>
              <a:rPr lang="en-US" sz="2400" dirty="0"/>
              <a:t> learning rate will either take </a:t>
            </a:r>
            <a:r>
              <a:rPr lang="en-US" sz="2400" dirty="0">
                <a:solidFill>
                  <a:srgbClr val="C00000"/>
                </a:solidFill>
              </a:rPr>
              <a:t>too long </a:t>
            </a:r>
            <a:r>
              <a:rPr lang="en-US" sz="2400" dirty="0"/>
              <a:t>to converge or get stuck in a local minimum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Optimal</a:t>
            </a:r>
            <a:r>
              <a:rPr lang="en-US" sz="2400" dirty="0"/>
              <a:t> learning rate depends on the model and can be determined using the </a:t>
            </a:r>
            <a:r>
              <a:rPr lang="en-US" sz="2400" dirty="0">
                <a:solidFill>
                  <a:srgbClr val="C00000"/>
                </a:solidFill>
              </a:rPr>
              <a:t>validation</a:t>
            </a:r>
            <a:r>
              <a:rPr lang="en-US" sz="2400" dirty="0"/>
              <a:t> data</a:t>
            </a:r>
          </a:p>
        </p:txBody>
      </p:sp>
      <p:pic>
        <p:nvPicPr>
          <p:cNvPr id="7" name="Content Placeholder 6" descr="A graph of a function&#10;&#10;Description automatically generated">
            <a:extLst>
              <a:ext uri="{FF2B5EF4-FFF2-40B4-BE49-F238E27FC236}">
                <a16:creationId xmlns:a16="http://schemas.microsoft.com/office/drawing/2014/main" id="{47BEE420-6210-4AE4-1CAF-AC1A7CE35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3" y="3827008"/>
            <a:ext cx="6530020" cy="2532696"/>
          </a:xfrm>
        </p:spPr>
      </p:pic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757E829B-0670-A7AC-EB98-18903BF67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133" y="3701427"/>
            <a:ext cx="5413372" cy="2783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C46506-1BD7-4086-78C6-55C5D69EA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677" y="3087279"/>
            <a:ext cx="2918883" cy="40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30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7B4D2-79AD-0435-C063-253D1E368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Gradient Descent – Example1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A8BF6-F628-B4BC-F820-02026179B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7428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Suppose that we want to find the parameter x in a way that minimize f(x) which can be the loss: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1- Calculate the derivative</a:t>
            </a:r>
          </a:p>
          <a:p>
            <a:r>
              <a:rPr lang="en-US" dirty="0"/>
              <a:t>The derivative (or gradient) of the function is: </a:t>
            </a:r>
            <a:r>
              <a:rPr lang="en-US" dirty="0">
                <a:solidFill>
                  <a:srgbClr val="C00000"/>
                </a:solidFill>
              </a:rPr>
              <a:t>f′(x)=2x−4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2- Choose a starting point</a:t>
            </a:r>
          </a:p>
          <a:p>
            <a:r>
              <a:rPr lang="en-US" dirty="0"/>
              <a:t>Start at </a:t>
            </a:r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en-US" sz="1600" dirty="0">
                <a:solidFill>
                  <a:srgbClr val="C00000"/>
                </a:solidFill>
              </a:rPr>
              <a:t>0</a:t>
            </a:r>
            <a:r>
              <a:rPr lang="en-US" dirty="0">
                <a:solidFill>
                  <a:srgbClr val="C00000"/>
                </a:solidFill>
              </a:rPr>
              <a:t>=9</a:t>
            </a:r>
            <a:r>
              <a:rPr lang="en-US" dirty="0"/>
              <a:t>. (This is an initial guess for the minimum)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3- Choose a learning rate</a:t>
            </a:r>
          </a:p>
          <a:p>
            <a:r>
              <a:rPr lang="en-US" dirty="0"/>
              <a:t>learning rate </a:t>
            </a:r>
            <a:r>
              <a:rPr lang="en-US" dirty="0">
                <a:solidFill>
                  <a:srgbClr val="C00000"/>
                </a:solidFill>
              </a:rPr>
              <a:t>α=0.1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989A8A-30DF-D8A4-A2EB-1B15152D1CCF}"/>
                  </a:ext>
                </a:extLst>
              </p:cNvPr>
              <p:cNvSpPr txBox="1"/>
              <p:nvPr/>
            </p:nvSpPr>
            <p:spPr>
              <a:xfrm>
                <a:off x="8674990" y="1690688"/>
                <a:ext cx="34036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C00000"/>
                          </a:solidFill>
                        </a:rPr>
                        <m:t>f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C0000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C00000"/>
                          </a:solidFill>
                        </a:rPr>
                        <m:t>x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C00000"/>
                          </a:solidFill>
                        </a:rPr>
                        <m:t>)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rgbClr val="C00000"/>
                              </a:solidFill>
                            </a:rPr>
                            <m:t>x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989A8A-30DF-D8A4-A2EB-1B15152D1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990" y="1690688"/>
                <a:ext cx="3403600" cy="461665"/>
              </a:xfrm>
              <a:prstGeom prst="rect">
                <a:avLst/>
              </a:prstGeom>
              <a:blipFill>
                <a:blip r:embed="rId2"/>
                <a:stretch>
                  <a:fillRect l="-1254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6E9919-98B8-BA25-5D8C-E60062817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990" y="2478781"/>
            <a:ext cx="2974724" cy="4144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631AF7-9EB8-8AEC-D7BA-82ADCD9881AC}"/>
              </a:ext>
            </a:extLst>
          </p:cNvPr>
          <p:cNvSpPr txBox="1"/>
          <p:nvPr/>
        </p:nvSpPr>
        <p:spPr>
          <a:xfrm>
            <a:off x="11643235" y="4768775"/>
            <a:ext cx="4353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85380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817F0-D423-FCDD-D7AF-1FAAEA6FA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Gradient Descent – Example1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6F4A5-7008-4B6E-EF32-1580CD54B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4- Perform the gradient descent step</a:t>
            </a:r>
          </a:p>
          <a:p>
            <a:r>
              <a:rPr lang="en-US" dirty="0"/>
              <a:t>To update value of x, the formula is used: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Iteration 1: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Starting point: </a:t>
            </a:r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en-US" sz="1600" dirty="0">
                <a:solidFill>
                  <a:srgbClr val="C00000"/>
                </a:solidFill>
              </a:rPr>
              <a:t>0</a:t>
            </a:r>
            <a:r>
              <a:rPr lang="en-US" dirty="0"/>
              <a:t>=</a:t>
            </a:r>
            <a:r>
              <a:rPr lang="en-US" dirty="0">
                <a:solidFill>
                  <a:srgbClr val="C00000"/>
                </a:solidFill>
              </a:rPr>
              <a:t>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f′(x)=2x−4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Gradient at x</a:t>
            </a:r>
            <a:r>
              <a:rPr lang="en-US" sz="1600" dirty="0"/>
              <a:t>0</a:t>
            </a:r>
            <a:r>
              <a:rPr lang="en-US" dirty="0"/>
              <a:t>: f′(9)=2×9−4=14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Update x: </a:t>
            </a:r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en-US" sz="1600" dirty="0">
                <a:solidFill>
                  <a:srgbClr val="C00000"/>
                </a:solidFill>
              </a:rPr>
              <a:t>1</a:t>
            </a:r>
            <a:r>
              <a:rPr lang="en-US" dirty="0"/>
              <a:t>= x</a:t>
            </a:r>
            <a:r>
              <a:rPr lang="en-US" sz="1800" dirty="0"/>
              <a:t>0</a:t>
            </a:r>
            <a:r>
              <a:rPr lang="en-US" sz="2800" dirty="0"/>
              <a:t> – </a:t>
            </a:r>
            <a:r>
              <a:rPr lang="en-US" dirty="0"/>
              <a:t>α</a:t>
            </a:r>
            <a:r>
              <a:rPr lang="en-US" sz="2800" dirty="0"/>
              <a:t>*</a:t>
            </a:r>
            <a:r>
              <a:rPr lang="en-US" dirty="0"/>
              <a:t>f′(x</a:t>
            </a:r>
            <a:r>
              <a:rPr lang="en-US" sz="1800" dirty="0"/>
              <a:t>0</a:t>
            </a:r>
            <a:r>
              <a:rPr lang="en-US" dirty="0"/>
              <a:t>) = </a:t>
            </a:r>
            <a:r>
              <a:rPr lang="en-US" sz="2800" dirty="0"/>
              <a:t> </a:t>
            </a:r>
            <a:r>
              <a:rPr lang="en-US" dirty="0"/>
              <a:t>9 − 0.1×(14)=</a:t>
            </a:r>
            <a:r>
              <a:rPr lang="en-US" dirty="0">
                <a:solidFill>
                  <a:srgbClr val="C00000"/>
                </a:solidFill>
              </a:rPr>
              <a:t>7.6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C57CE-8DBC-C58A-0DC8-6516CBA5E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57" y="2997200"/>
            <a:ext cx="4058495" cy="566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A1BC78-82F5-5CC0-B5BE-ACB7256D6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246" y="2281721"/>
            <a:ext cx="3583884" cy="29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6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D152A-3879-A912-21A3-5736C0DF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Gradient Descent – Example1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8804F-2E1A-4E6F-855E-B4647BC52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5274643"/>
          </a:xfrm>
        </p:spPr>
        <p:txBody>
          <a:bodyPr>
            <a:normAutofit/>
          </a:bodyPr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Iteration 2: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x1=7.6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200" b="1" dirty="0"/>
              <a:t>f′(x)=2x−4 </a:t>
            </a:r>
            <a:r>
              <a:rPr lang="en-US" sz="1200" dirty="0">
                <a:sym typeface="Wingdings" panose="05000000000000000000" pitchFamily="2" charset="2"/>
              </a:rPr>
              <a:t></a:t>
            </a:r>
            <a:r>
              <a:rPr lang="en-US" sz="1200" dirty="0"/>
              <a:t> 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f′(x1)=2(7.6)−4=15.2−4=11.2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Update x: 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x2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 x1 – </a:t>
            </a:r>
            <a:r>
              <a:rPr lang="el-GR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α*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f′(x1) =7.6−0.1</a:t>
            </a:r>
            <a:r>
              <a:rPr lang="en-US" sz="1200" dirty="0"/>
              <a:t>×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11.2=7.6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−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1.12=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6.48</a:t>
            </a:r>
            <a:endParaRPr lang="en-US" sz="11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Iteration 3: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x2=6.48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dirty="0"/>
              <a:t>f′(x)=2x−4 </a:t>
            </a:r>
            <a:r>
              <a:rPr lang="en-US" sz="1100" dirty="0">
                <a:sym typeface="Wingdings" panose="05000000000000000000" pitchFamily="2" charset="2"/>
              </a:rPr>
              <a:t></a:t>
            </a:r>
            <a:r>
              <a:rPr lang="en-US" sz="1100" dirty="0"/>
              <a:t> 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f′(x2)=2(6.48)−4=12.96−4=8.96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Update x: 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x3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x2 – </a:t>
            </a:r>
            <a:r>
              <a:rPr lang="el-GR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α*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f′(x2) =6.48−0.1</a:t>
            </a:r>
            <a:r>
              <a:rPr lang="en-US" sz="1200" dirty="0"/>
              <a:t>×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8.96=6.48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−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0.896=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5.584</a:t>
            </a:r>
            <a:endParaRPr lang="en-US" sz="11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Iteration 4: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x3=5.584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dirty="0"/>
              <a:t>f′(x)=2x−4 </a:t>
            </a:r>
            <a:r>
              <a:rPr lang="en-US" sz="1100" dirty="0">
                <a:sym typeface="Wingdings" panose="05000000000000000000" pitchFamily="2" charset="2"/>
              </a:rPr>
              <a:t></a:t>
            </a:r>
            <a:r>
              <a:rPr lang="en-US" sz="1100" dirty="0"/>
              <a:t> 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f′(x3)=2(5.584)−4=11.168−4=7.168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Update x: 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x4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x3 – </a:t>
            </a:r>
            <a:r>
              <a:rPr lang="el-GR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α*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f′(x3) =5.584−0.1</a:t>
            </a:r>
            <a:r>
              <a:rPr lang="en-US" sz="1200" dirty="0"/>
              <a:t>×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7.168=5.584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−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0.7168=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4.8672</a:t>
            </a:r>
            <a:endParaRPr lang="en-US" sz="11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Iteration 5: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x4=4.8672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dirty="0"/>
              <a:t>f′(x)=2x−4 </a:t>
            </a:r>
            <a:r>
              <a:rPr lang="en-US" sz="1100" dirty="0">
                <a:sym typeface="Wingdings" panose="05000000000000000000" pitchFamily="2" charset="2"/>
              </a:rPr>
              <a:t></a:t>
            </a:r>
            <a:r>
              <a:rPr lang="en-US" sz="1100" dirty="0"/>
              <a:t> 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f′(x4)=2(4.8672)−4=9.7344−4=5.7344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Update x: 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x5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x4 – </a:t>
            </a:r>
            <a:r>
              <a:rPr lang="el-GR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α*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f′(x4) =4.8672−0.1</a:t>
            </a:r>
            <a:r>
              <a:rPr lang="en-US" sz="1200" dirty="0"/>
              <a:t>×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5.7344=4.8672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−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0.57344=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4.29376</a:t>
            </a: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solidFill>
                  <a:srgbClr val="C00000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…</a:t>
            </a:r>
          </a:p>
          <a:p>
            <a:pPr marL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5-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Process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continues 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till gradient gets 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close to zero 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 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maximum number of iterations</a:t>
            </a:r>
          </a:p>
          <a:p>
            <a:pPr marL="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endParaRPr lang="en-US" sz="11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endParaRPr lang="en-US" sz="11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01D41-0455-99DF-FCDE-3A84AE291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0" y="2084546"/>
            <a:ext cx="55149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07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47622-DD7D-8A13-BF15-F8C9509F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Gradient Descent – Example2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A8D09-2C85-50D8-E6D2-72C8A39E1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360"/>
            <a:ext cx="10515600" cy="512895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by taking a learning rate of </a:t>
            </a:r>
            <a:r>
              <a:rPr lang="en-US" b="0" i="0" dirty="0">
                <a:solidFill>
                  <a:srgbClr val="C00000"/>
                </a:solidFill>
                <a:effectLst/>
                <a:latin typeface="source-serif-pro"/>
              </a:rPr>
              <a:t>0.8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and starting point at x=9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/>
              <a:t>Iteration 1: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Starting point: x</a:t>
            </a:r>
            <a:r>
              <a:rPr lang="en-US" sz="1600" dirty="0"/>
              <a:t>0</a:t>
            </a:r>
            <a:r>
              <a:rPr lang="en-US" dirty="0"/>
              <a:t>=9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f′(x)=2x−4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Gradient at x</a:t>
            </a:r>
            <a:r>
              <a:rPr lang="en-US" sz="1600" dirty="0"/>
              <a:t>0</a:t>
            </a:r>
            <a:r>
              <a:rPr lang="en-US" dirty="0"/>
              <a:t>: f′(9)=2×9−4=14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Update: x</a:t>
            </a:r>
            <a:r>
              <a:rPr lang="en-US" sz="1600" dirty="0"/>
              <a:t>1</a:t>
            </a:r>
            <a:r>
              <a:rPr lang="en-US" dirty="0"/>
              <a:t>= x</a:t>
            </a:r>
            <a:r>
              <a:rPr lang="en-US" sz="1800" dirty="0"/>
              <a:t>0</a:t>
            </a:r>
            <a:r>
              <a:rPr lang="en-US" sz="2800" dirty="0"/>
              <a:t> – a*</a:t>
            </a:r>
            <a:r>
              <a:rPr lang="en-US" dirty="0"/>
              <a:t>f′(x</a:t>
            </a:r>
            <a:r>
              <a:rPr lang="en-US" sz="1800" dirty="0"/>
              <a:t>0</a:t>
            </a:r>
            <a:r>
              <a:rPr lang="en-US" dirty="0"/>
              <a:t>) = </a:t>
            </a:r>
            <a:r>
              <a:rPr lang="en-US" sz="2800" dirty="0"/>
              <a:t> </a:t>
            </a:r>
            <a:r>
              <a:rPr lang="en-US" dirty="0"/>
              <a:t>9 − 0.8×(14)=</a:t>
            </a:r>
            <a:r>
              <a:rPr lang="en-US" dirty="0">
                <a:solidFill>
                  <a:srgbClr val="C00000"/>
                </a:solidFill>
              </a:rPr>
              <a:t>-2.2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Iteration 2: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sz="1600" dirty="0"/>
              <a:t>1</a:t>
            </a:r>
            <a:r>
              <a:rPr lang="en-US" dirty="0"/>
              <a:t>= -2.2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f′(x)=2x−4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Gradient at x</a:t>
            </a:r>
            <a:r>
              <a:rPr lang="en-US" sz="1600" dirty="0"/>
              <a:t>1</a:t>
            </a:r>
            <a:r>
              <a:rPr lang="en-US" dirty="0"/>
              <a:t>: f′(-2.2)=2×-2.2−4= -8.4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Update: x</a:t>
            </a:r>
            <a:r>
              <a:rPr lang="en-US" sz="1600" dirty="0"/>
              <a:t>2</a:t>
            </a:r>
            <a:r>
              <a:rPr lang="en-US" dirty="0"/>
              <a:t>= x</a:t>
            </a:r>
            <a:r>
              <a:rPr lang="en-US" sz="1800" dirty="0"/>
              <a:t>1</a:t>
            </a:r>
            <a:r>
              <a:rPr lang="en-US" sz="2800" dirty="0"/>
              <a:t> – a*</a:t>
            </a:r>
            <a:r>
              <a:rPr lang="en-US" dirty="0"/>
              <a:t>f′(x</a:t>
            </a:r>
            <a:r>
              <a:rPr lang="en-US" sz="1800" dirty="0"/>
              <a:t>1</a:t>
            </a:r>
            <a:r>
              <a:rPr lang="en-US" dirty="0"/>
              <a:t>) = </a:t>
            </a:r>
            <a:r>
              <a:rPr lang="en-US" sz="2800" dirty="0"/>
              <a:t> </a:t>
            </a:r>
            <a:r>
              <a:rPr lang="en-US" dirty="0"/>
              <a:t>-2.2 − 0.8×(-8.4)= </a:t>
            </a:r>
            <a:r>
              <a:rPr lang="en-US" dirty="0">
                <a:solidFill>
                  <a:srgbClr val="C00000"/>
                </a:solidFill>
              </a:rPr>
              <a:t>4.52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Iteration 3:</a:t>
            </a:r>
          </a:p>
          <a:p>
            <a:pPr marL="0" indent="0">
              <a:buNone/>
            </a:pPr>
            <a:r>
              <a:rPr lang="en-US" dirty="0"/>
              <a:t>…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F3C25-9699-9215-6B11-CF95EB6CC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841" y="2679042"/>
            <a:ext cx="4883154" cy="369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05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26160" y="265776"/>
            <a:ext cx="10515600" cy="1325563"/>
          </a:xfrm>
        </p:spPr>
        <p:txBody>
          <a:bodyPr>
            <a:normAutofit/>
          </a:bodyPr>
          <a:lstStyle/>
          <a:p>
            <a:pPr defTabSz="852488"/>
            <a:r>
              <a:rPr lang="en-US" sz="4000" dirty="0"/>
              <a:t>Regression Analysis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6160" y="1412240"/>
            <a:ext cx="10139680" cy="4724400"/>
          </a:xfrm>
        </p:spPr>
        <p:txBody>
          <a:bodyPr>
            <a:normAutofit/>
          </a:bodyPr>
          <a:lstStyle/>
          <a:p>
            <a:pPr marL="0" indent="0" defTabSz="852488">
              <a:spcBef>
                <a:spcPct val="30000"/>
              </a:spcBef>
              <a:buNone/>
            </a:pPr>
            <a:r>
              <a:rPr lang="en-US" dirty="0">
                <a:latin typeface="Tekton Pro" pitchFamily="34" charset="0"/>
              </a:rPr>
              <a:t>Regression analysis is a statistical method which is used to:</a:t>
            </a:r>
          </a:p>
          <a:p>
            <a:pPr marL="882650" lvl="1" indent="-457200" defTabSz="852488">
              <a:spcBef>
                <a:spcPct val="30000"/>
              </a:spcBef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  <a:latin typeface="Tekton Pro" pitchFamily="34" charset="0"/>
              </a:rPr>
              <a:t>Predict the value </a:t>
            </a:r>
            <a:r>
              <a:rPr lang="en-US" dirty="0">
                <a:latin typeface="Tekton Pro" pitchFamily="34" charset="0"/>
              </a:rPr>
              <a:t>of a response variable based on the value of at least one explanatory variable</a:t>
            </a:r>
          </a:p>
          <a:p>
            <a:pPr marL="882650" lvl="1" indent="-457200" defTabSz="852488">
              <a:spcBef>
                <a:spcPct val="30000"/>
              </a:spcBef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  <a:latin typeface="Tekton Pro" pitchFamily="34" charset="0"/>
              </a:rPr>
              <a:t>Explain the impact </a:t>
            </a:r>
            <a:r>
              <a:rPr lang="en-US" dirty="0">
                <a:latin typeface="Tekton Pro" pitchFamily="34" charset="0"/>
              </a:rPr>
              <a:t>of changes in an explanatory variable on the response variable</a:t>
            </a:r>
          </a:p>
          <a:p>
            <a:pPr marL="320675" indent="-320675" defTabSz="852488">
              <a:spcBef>
                <a:spcPct val="30000"/>
              </a:spcBef>
              <a:buNone/>
            </a:pPr>
            <a:r>
              <a:rPr lang="en-US" dirty="0">
                <a:latin typeface="Tekton Pro" pitchFamily="34" charset="0"/>
              </a:rPr>
              <a:t>Since regression falls under </a:t>
            </a:r>
            <a:r>
              <a:rPr lang="en-US" dirty="0">
                <a:solidFill>
                  <a:srgbClr val="C00000"/>
                </a:solidFill>
                <a:latin typeface="Tekton Pro" pitchFamily="34" charset="0"/>
              </a:rPr>
              <a:t>supervised learning</a:t>
            </a:r>
            <a:r>
              <a:rPr lang="en-US" dirty="0">
                <a:latin typeface="Tekton Pro" pitchFamily="34" charset="0"/>
              </a:rPr>
              <a:t> category, the algorithm is trained with both input </a:t>
            </a:r>
            <a:r>
              <a:rPr lang="en-US" dirty="0">
                <a:solidFill>
                  <a:srgbClr val="C00000"/>
                </a:solidFill>
                <a:latin typeface="Tekton Pro" pitchFamily="34" charset="0"/>
              </a:rPr>
              <a:t>features</a:t>
            </a:r>
            <a:r>
              <a:rPr lang="en-US" dirty="0">
                <a:latin typeface="Tekton Pro" pitchFamily="34" charset="0"/>
              </a:rPr>
              <a:t> and </a:t>
            </a:r>
            <a:r>
              <a:rPr lang="en-US" dirty="0">
                <a:solidFill>
                  <a:srgbClr val="C00000"/>
                </a:solidFill>
                <a:latin typeface="Tekton Pro" pitchFamily="34" charset="0"/>
              </a:rPr>
              <a:t>output</a:t>
            </a:r>
            <a:r>
              <a:rPr lang="en-US" dirty="0">
                <a:latin typeface="Tekton Pro" pitchFamily="34" charset="0"/>
              </a:rPr>
              <a:t> variable.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4C53FA-7290-70D6-0534-DEB6762DB3A0}"/>
              </a:ext>
            </a:extLst>
          </p:cNvPr>
          <p:cNvSpPr/>
          <p:nvPr/>
        </p:nvSpPr>
        <p:spPr>
          <a:xfrm>
            <a:off x="1812032" y="4984095"/>
            <a:ext cx="6360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spc="-119" dirty="0">
                <a:solidFill>
                  <a:srgbClr val="C00000"/>
                </a:solidFill>
                <a:cs typeface="Times New Roman"/>
              </a:rPr>
              <a:t>Murder-rate</a:t>
            </a:r>
            <a:r>
              <a:rPr lang="en-US" sz="2400" spc="404" dirty="0">
                <a:solidFill>
                  <a:srgbClr val="000000"/>
                </a:solidFill>
                <a:cs typeface="Arial"/>
              </a:rPr>
              <a:t>= </a:t>
            </a:r>
            <a:r>
              <a:rPr lang="en-US" sz="2400" spc="-129" dirty="0">
                <a:solidFill>
                  <a:srgbClr val="000000"/>
                </a:solidFill>
                <a:cs typeface="Arial"/>
              </a:rPr>
              <a:t>2</a:t>
            </a:r>
            <a:r>
              <a:rPr lang="en-US" sz="2400" spc="-129" dirty="0">
                <a:solidFill>
                  <a:srgbClr val="000000"/>
                </a:solidFill>
                <a:cs typeface="Georgia"/>
              </a:rPr>
              <a:t>.</a:t>
            </a:r>
            <a:r>
              <a:rPr lang="en-US" sz="2400" spc="-129" dirty="0">
                <a:solidFill>
                  <a:srgbClr val="000000"/>
                </a:solidFill>
                <a:cs typeface="Arial"/>
              </a:rPr>
              <a:t>56 </a:t>
            </a:r>
            <a:r>
              <a:rPr lang="en-US" sz="2400" spc="30" dirty="0">
                <a:solidFill>
                  <a:srgbClr val="C00000"/>
                </a:solidFill>
                <a:cs typeface="Times New Roman"/>
              </a:rPr>
              <a:t>poverty</a:t>
            </a:r>
            <a:r>
              <a:rPr lang="en-US" sz="2400" spc="30" dirty="0">
                <a:solidFill>
                  <a:srgbClr val="000000"/>
                </a:solidFill>
                <a:cs typeface="Times New Roman"/>
              </a:rPr>
              <a:t> </a:t>
            </a:r>
            <a:r>
              <a:rPr lang="en-US" sz="2400" spc="-79" dirty="0">
                <a:solidFill>
                  <a:srgbClr val="000000"/>
                </a:solidFill>
                <a:cs typeface="Times New Roman"/>
              </a:rPr>
              <a:t>−</a:t>
            </a:r>
            <a:r>
              <a:rPr lang="en-US" sz="2400" spc="-79" dirty="0">
                <a:solidFill>
                  <a:srgbClr val="000000"/>
                </a:solidFill>
                <a:cs typeface="Arial"/>
              </a:rPr>
              <a:t>29</a:t>
            </a:r>
            <a:r>
              <a:rPr lang="en-US" sz="2400" spc="-79" dirty="0">
                <a:solidFill>
                  <a:srgbClr val="000000"/>
                </a:solidFill>
                <a:cs typeface="Georgia"/>
              </a:rPr>
              <a:t>.</a:t>
            </a:r>
            <a:r>
              <a:rPr lang="en-US" sz="2400" spc="-79" dirty="0">
                <a:solidFill>
                  <a:srgbClr val="000000"/>
                </a:solidFill>
                <a:cs typeface="Arial"/>
              </a:rPr>
              <a:t>91</a:t>
            </a:r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9F9F2C6-0741-DC9F-1A79-5F1FB823B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767346"/>
              </p:ext>
            </p:extLst>
          </p:nvPr>
        </p:nvGraphicFramePr>
        <p:xfrm>
          <a:off x="7309477" y="4433758"/>
          <a:ext cx="2968891" cy="2267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4464000" imgH="3409920" progId="">
                  <p:embed/>
                </p:oleObj>
              </mc:Choice>
              <mc:Fallback>
                <p:oleObj name="PBrush" r:id="rId2" imgW="4464000" imgH="340992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9F9F2C6-0741-DC9F-1A79-5F1FB823BE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09477" y="4433758"/>
                        <a:ext cx="2968891" cy="22678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9069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80F9-5918-8599-68BE-22CC1C78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Effect of Learning Rate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036E433-BB20-D6B5-7847-943B32AFB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15" y="2812480"/>
            <a:ext cx="10631185" cy="303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3377E7-7A91-E277-7770-18DBDD79A97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0" i="0" dirty="0">
                <a:effectLst/>
                <a:latin typeface="sohne"/>
              </a:rPr>
              <a:t>Steps taken by GD for </a:t>
            </a:r>
            <a:r>
              <a:rPr lang="en-US" b="0" i="0" dirty="0">
                <a:solidFill>
                  <a:srgbClr val="C00000"/>
                </a:solidFill>
                <a:effectLst/>
                <a:latin typeface="sohne"/>
              </a:rPr>
              <a:t>small</a:t>
            </a:r>
            <a:r>
              <a:rPr lang="en-US" b="0" i="0" dirty="0">
                <a:effectLst/>
                <a:latin typeface="sohne"/>
              </a:rPr>
              <a:t> and </a:t>
            </a:r>
            <a:r>
              <a:rPr lang="en-US" b="0" i="0" dirty="0">
                <a:solidFill>
                  <a:srgbClr val="C00000"/>
                </a:solidFill>
                <a:effectLst/>
                <a:latin typeface="sohne"/>
              </a:rPr>
              <a:t>big</a:t>
            </a:r>
            <a:r>
              <a:rPr lang="en-US" b="0" i="0" dirty="0">
                <a:effectLst/>
                <a:latin typeface="sohne"/>
              </a:rPr>
              <a:t> learning rates: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300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CE55A-29FC-7D38-6F2C-240463197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29"/>
            <a:ext cx="10515600" cy="1325563"/>
          </a:xfrm>
        </p:spPr>
        <p:txBody>
          <a:bodyPr/>
          <a:lstStyle/>
          <a:p>
            <a:r>
              <a:rPr lang="en-US" dirty="0"/>
              <a:t>Saddle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E4E64-565F-B2A5-60F4-307A5F639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592"/>
            <a:ext cx="10515600" cy="4869815"/>
          </a:xfrm>
        </p:spPr>
        <p:txBody>
          <a:bodyPr>
            <a:normAutofit/>
          </a:bodyPr>
          <a:lstStyle/>
          <a:p>
            <a:r>
              <a:rPr lang="en-US" sz="2400" b="1" dirty="0"/>
              <a:t>Saddle Points</a:t>
            </a:r>
            <a:r>
              <a:rPr lang="en-US" sz="2400" dirty="0"/>
              <a:t>: Points where the gradient is </a:t>
            </a:r>
            <a:r>
              <a:rPr lang="en-US" sz="2400" dirty="0">
                <a:solidFill>
                  <a:srgbClr val="C00000"/>
                </a:solidFill>
              </a:rPr>
              <a:t>near to zero</a:t>
            </a:r>
            <a:r>
              <a:rPr lang="en-US" sz="2400" dirty="0"/>
              <a:t> but are not a minimum. Gradient descent can get </a:t>
            </a:r>
            <a:r>
              <a:rPr lang="en-US" sz="2400" dirty="0">
                <a:solidFill>
                  <a:srgbClr val="C00000"/>
                </a:solidFill>
              </a:rPr>
              <a:t>stuck</a:t>
            </a:r>
            <a:r>
              <a:rPr lang="en-US" sz="2400" dirty="0"/>
              <a:t> at these points (local optimal), leading to slow convergence or failure to find the global optimal solution.</a:t>
            </a:r>
            <a:endParaRPr lang="en-US" sz="2400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r>
              <a:rPr lang="en-US" sz="2400" b="0" i="0" dirty="0">
                <a:solidFill>
                  <a:srgbClr val="242424"/>
                </a:solidFill>
                <a:effectLst/>
                <a:latin typeface="source-serif-pro"/>
              </a:rPr>
              <a:t>Investigation of saddle points and how to 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source-serif-pro"/>
              </a:rPr>
              <a:t>escape from saddle points </a:t>
            </a:r>
            <a:r>
              <a:rPr lang="en-US" sz="2400" b="0" i="0" dirty="0">
                <a:solidFill>
                  <a:srgbClr val="242424"/>
                </a:solidFill>
                <a:effectLst/>
                <a:latin typeface="source-serif-pro"/>
              </a:rPr>
              <a:t>is a subject of ongoing studies and various solutions were proposed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4A327CC-A9E0-6F15-6E41-43C1DE1A7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71" y="3348832"/>
            <a:ext cx="8799529" cy="295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643342-ECEB-D9ED-5AE8-CFC8519D5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129" y="6372157"/>
            <a:ext cx="2619741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31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BDA6C-CBD3-A003-1CE4-B611A7E5F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5168">
              <a:spcBef>
                <a:spcPts val="268"/>
              </a:spcBef>
            </a:pPr>
            <a:r>
              <a:rPr lang="en-US" sz="4000" dirty="0"/>
              <a:t>Multiple Linear Regression (Multi-Variable)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AA9D7-8371-2A5F-1F23-AD152EAFC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700"/>
            <a:ext cx="1119124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Explains a dependent variable using </a:t>
            </a:r>
            <a:r>
              <a:rPr lang="en-US" sz="2600" dirty="0">
                <a:solidFill>
                  <a:srgbClr val="C00000"/>
                </a:solidFill>
              </a:rPr>
              <a:t>more than one independent </a:t>
            </a:r>
            <a:r>
              <a:rPr lang="en-US" sz="2600" dirty="0"/>
              <a:t>variable</a:t>
            </a:r>
          </a:p>
          <a:p>
            <a:r>
              <a:rPr lang="en-US" sz="2600" dirty="0"/>
              <a:t>It evaluates the </a:t>
            </a:r>
            <a:r>
              <a:rPr lang="en-US" sz="2600" dirty="0">
                <a:solidFill>
                  <a:srgbClr val="C00000"/>
                </a:solidFill>
              </a:rPr>
              <a:t>relative effect </a:t>
            </a:r>
            <a:r>
              <a:rPr lang="en-US" sz="2600" dirty="0"/>
              <a:t>of </a:t>
            </a:r>
            <a:r>
              <a:rPr lang="en-US" sz="2600" dirty="0">
                <a:solidFill>
                  <a:srgbClr val="C00000"/>
                </a:solidFill>
              </a:rPr>
              <a:t>independent</a:t>
            </a:r>
            <a:r>
              <a:rPr lang="en-US" sz="2600" dirty="0"/>
              <a:t> variables on the </a:t>
            </a:r>
            <a:r>
              <a:rPr lang="en-US" sz="2600" dirty="0">
                <a:solidFill>
                  <a:srgbClr val="C00000"/>
                </a:solidFill>
              </a:rPr>
              <a:t>dependent</a:t>
            </a:r>
            <a:r>
              <a:rPr lang="en-US" sz="2600" dirty="0"/>
              <a:t> variable when holding all the </a:t>
            </a:r>
            <a:r>
              <a:rPr lang="en-US" sz="2600" dirty="0">
                <a:solidFill>
                  <a:srgbClr val="C00000"/>
                </a:solidFill>
              </a:rPr>
              <a:t>other variables</a:t>
            </a:r>
            <a:r>
              <a:rPr lang="en-US" sz="2600" dirty="0"/>
              <a:t> in the model </a:t>
            </a:r>
            <a:r>
              <a:rPr lang="en-US" sz="2600" dirty="0">
                <a:solidFill>
                  <a:srgbClr val="C00000"/>
                </a:solidFill>
              </a:rPr>
              <a:t>constant</a:t>
            </a:r>
            <a:r>
              <a:rPr lang="en-US" sz="2600" dirty="0"/>
              <a:t>. </a:t>
            </a:r>
          </a:p>
          <a:p>
            <a:r>
              <a:rPr lang="en-US" sz="2600" dirty="0"/>
              <a:t>Both </a:t>
            </a:r>
            <a:r>
              <a:rPr lang="en-US" sz="2600" dirty="0">
                <a:solidFill>
                  <a:srgbClr val="C00000"/>
                </a:solidFill>
              </a:rPr>
              <a:t>closed-form</a:t>
            </a:r>
            <a:r>
              <a:rPr lang="en-US" sz="2600" dirty="0"/>
              <a:t> and </a:t>
            </a:r>
            <a:r>
              <a:rPr lang="en-US" sz="2600" dirty="0">
                <a:solidFill>
                  <a:srgbClr val="C00000"/>
                </a:solidFill>
              </a:rPr>
              <a:t>gradient descent </a:t>
            </a:r>
            <a:r>
              <a:rPr lang="en-US" sz="2600" dirty="0"/>
              <a:t>(for large/</a:t>
            </a:r>
            <a:r>
              <a:rPr lang="en-US" sz="2600" dirty="0">
                <a:solidFill>
                  <a:srgbClr val="C00000"/>
                </a:solidFill>
              </a:rPr>
              <a:t>high-dimensional</a:t>
            </a:r>
            <a:r>
              <a:rPr lang="en-US" sz="2600" dirty="0"/>
              <a:t> datasets) can be used for training multiple linear regression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43B343F-DA1B-29C5-7D3E-0F1D222E02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8253834"/>
              </p:ext>
            </p:extLst>
          </p:nvPr>
        </p:nvGraphicFramePr>
        <p:xfrm>
          <a:off x="4532980" y="3780816"/>
          <a:ext cx="7239920" cy="1052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553080" imgH="952560" progId="Paint.Picture">
                  <p:embed/>
                </p:oleObj>
              </mc:Choice>
              <mc:Fallback>
                <p:oleObj name="Bitmap Image" r:id="rId2" imgW="6553080" imgH="95256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43B343F-DA1B-29C5-7D3E-0F1D222E02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32980" y="3780816"/>
                        <a:ext cx="7239920" cy="1052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81AFCFB-F52C-7239-3F57-6B61A88D62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5728" y="3971805"/>
          <a:ext cx="3878152" cy="2737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4578480" imgH="3232080" progId="">
                  <p:embed/>
                </p:oleObj>
              </mc:Choice>
              <mc:Fallback>
                <p:oleObj name="PBrush" r:id="rId4" imgW="4578480" imgH="323208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81AFCFB-F52C-7239-3F57-6B61A88D62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728" y="3971805"/>
                        <a:ext cx="3878152" cy="2737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144AE7B-B0D5-C8AF-7173-CD6F2E893D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8864825"/>
              </p:ext>
            </p:extLst>
          </p:nvPr>
        </p:nvGraphicFramePr>
        <p:xfrm>
          <a:off x="4754563" y="5235575"/>
          <a:ext cx="3368675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4324320" imgH="1866960" progId="Paint.Picture">
                  <p:embed/>
                </p:oleObj>
              </mc:Choice>
              <mc:Fallback>
                <p:oleObj name="Bitmap Image" r:id="rId6" imgW="4324320" imgH="1866960" progId="Paint.Pictur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144AE7B-B0D5-C8AF-7173-CD6F2E893D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54563" y="5235575"/>
                        <a:ext cx="3368675" cy="1454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Content Placeholder 4" descr="A colorful grid on a grid&#10;&#10;Description automatically generated">
            <a:extLst>
              <a:ext uri="{FF2B5EF4-FFF2-40B4-BE49-F238E27FC236}">
                <a16:creationId xmlns:a16="http://schemas.microsoft.com/office/drawing/2014/main" id="{525AA7EB-46F9-FBD8-CD5D-9D5872E9F9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61" y="5235575"/>
            <a:ext cx="2132714" cy="145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49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39248" y="114812"/>
            <a:ext cx="3130771" cy="354523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081" spc="50" dirty="0">
                <a:solidFill>
                  <a:srgbClr val="FFFFFF"/>
                </a:solidFill>
                <a:latin typeface="Arial"/>
                <a:cs typeface="Arial"/>
              </a:rPr>
              <a:t>Conditions for</a:t>
            </a:r>
            <a:r>
              <a:rPr sz="208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81" spc="20" dirty="0">
                <a:solidFill>
                  <a:srgbClr val="FFFFFF"/>
                </a:solidFill>
                <a:latin typeface="Arial"/>
                <a:cs typeface="Arial"/>
              </a:rPr>
              <a:t>regression</a:t>
            </a:r>
            <a:endParaRPr sz="2081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323" y="1632204"/>
            <a:ext cx="11541759" cy="265563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614089" marR="10067" indent="-361155">
              <a:spcBef>
                <a:spcPts val="188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The </a:t>
            </a:r>
            <a:r>
              <a:rPr lang="en-US" sz="2600" dirty="0">
                <a:solidFill>
                  <a:srgbClr val="C00000"/>
                </a:solidFill>
              </a:rPr>
              <a:t>training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data is representative </a:t>
            </a:r>
            <a:r>
              <a:rPr lang="en-US" sz="2600" dirty="0"/>
              <a:t>of the </a:t>
            </a:r>
            <a:r>
              <a:rPr lang="en-US" sz="2600" dirty="0">
                <a:solidFill>
                  <a:srgbClr val="C00000"/>
                </a:solidFill>
              </a:rPr>
              <a:t>target</a:t>
            </a:r>
            <a:r>
              <a:rPr lang="en-US" sz="2600" dirty="0"/>
              <a:t> population (</a:t>
            </a:r>
            <a:r>
              <a:rPr lang="en-US" sz="2600" dirty="0">
                <a:solidFill>
                  <a:srgbClr val="C00000"/>
                </a:solidFill>
              </a:rPr>
              <a:t>general</a:t>
            </a:r>
            <a:r>
              <a:rPr lang="en-US" sz="2600" dirty="0"/>
              <a:t> condition)</a:t>
            </a:r>
          </a:p>
          <a:p>
            <a:pPr marL="614089" marR="10067" indent="-361155">
              <a:spcBef>
                <a:spcPts val="188"/>
              </a:spcBef>
              <a:buFont typeface="Arial" panose="020B0604020202020204" pitchFamily="34" charset="0"/>
              <a:buChar char="•"/>
            </a:pPr>
            <a:r>
              <a:rPr sz="2600" dirty="0">
                <a:solidFill>
                  <a:srgbClr val="C00000"/>
                </a:solidFill>
              </a:rPr>
              <a:t>Linear</a:t>
            </a:r>
            <a:r>
              <a:rPr lang="en-US" sz="2600" dirty="0">
                <a:solidFill>
                  <a:srgbClr val="C00000"/>
                </a:solidFill>
              </a:rPr>
              <a:t> association </a:t>
            </a:r>
            <a:r>
              <a:rPr lang="en-US" sz="2600" dirty="0"/>
              <a:t>between dependent and independent variables</a:t>
            </a:r>
          </a:p>
          <a:p>
            <a:pPr marL="614089" marR="10067" indent="-361155">
              <a:spcBef>
                <a:spcPts val="188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C00000"/>
                </a:solidFill>
              </a:rPr>
              <a:t>Residuals</a:t>
            </a:r>
            <a:r>
              <a:rPr lang="en-US" sz="2600" dirty="0"/>
              <a:t> are expected to be </a:t>
            </a:r>
            <a:r>
              <a:rPr lang="en-US" sz="2600" dirty="0">
                <a:solidFill>
                  <a:srgbClr val="C00000"/>
                </a:solidFill>
              </a:rPr>
              <a:t>random </a:t>
            </a:r>
            <a:r>
              <a:rPr lang="en-US" sz="2600" dirty="0"/>
              <a:t>(no bias)</a:t>
            </a:r>
          </a:p>
          <a:p>
            <a:pPr marL="614089" marR="10067" indent="-361155">
              <a:spcBef>
                <a:spcPts val="188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Independent variables are </a:t>
            </a:r>
            <a:r>
              <a:rPr lang="en-US" sz="2600" dirty="0">
                <a:solidFill>
                  <a:srgbClr val="C00000"/>
                </a:solidFill>
              </a:rPr>
              <a:t>not highly correlated </a:t>
            </a:r>
            <a:r>
              <a:rPr lang="en-US" sz="2600" dirty="0"/>
              <a:t>linearly (no multicollinearity)</a:t>
            </a:r>
          </a:p>
          <a:p>
            <a:pPr marL="614089" marR="21392" indent="-361155">
              <a:spcBef>
                <a:spcPts val="614"/>
              </a:spcBef>
              <a:buFont typeface="Arial" panose="020B0604020202020204" pitchFamily="34" charset="0"/>
              <a:buChar char="•"/>
            </a:pPr>
            <a:r>
              <a:rPr sz="2600" dirty="0">
                <a:solidFill>
                  <a:srgbClr val="C00000"/>
                </a:solidFill>
              </a:rPr>
              <a:t>Constant variability </a:t>
            </a:r>
            <a:r>
              <a:rPr sz="2600" dirty="0"/>
              <a:t>of residuals (</a:t>
            </a:r>
            <a:r>
              <a:rPr lang="en-US" sz="2600" dirty="0"/>
              <a:t>no </a:t>
            </a:r>
            <a:r>
              <a:rPr sz="2600" dirty="0"/>
              <a:t>homoscedasticity) </a:t>
            </a:r>
            <a:endParaRPr lang="en-US" sz="2600" dirty="0"/>
          </a:p>
          <a:p>
            <a:pPr marL="252934" marR="21392">
              <a:spcBef>
                <a:spcPts val="614"/>
              </a:spcBef>
            </a:pPr>
            <a:endParaRPr lang="en-US" sz="2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0F2BC8-ACC1-1388-5B67-92A11CF556DD}"/>
              </a:ext>
            </a:extLst>
          </p:cNvPr>
          <p:cNvSpPr txBox="1"/>
          <p:nvPr/>
        </p:nvSpPr>
        <p:spPr>
          <a:xfrm>
            <a:off x="650241" y="497795"/>
            <a:ext cx="8453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000" dirty="0">
                <a:latin typeface="+mj-lt"/>
                <a:ea typeface="+mj-ea"/>
                <a:cs typeface="+mj-cs"/>
              </a:rPr>
              <a:t>Some Assumptions of Linear Regression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A66897-55E1-1C17-AEA0-89FDA66CF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1" y="4617662"/>
            <a:ext cx="11541759" cy="164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95242"/>
      </p:ext>
    </p:extLst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BCB7D-9078-47C9-F095-6F508ADE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370"/>
            <a:ext cx="10515600" cy="1325563"/>
          </a:xfrm>
        </p:spPr>
        <p:txBody>
          <a:bodyPr/>
          <a:lstStyle/>
          <a:p>
            <a:r>
              <a:rPr lang="en-US" dirty="0"/>
              <a:t>Bias vs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A7197-6B5B-5192-1285-C94482AB9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750" y="1298032"/>
            <a:ext cx="105156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In linear regression, the prediction errors (</a:t>
            </a:r>
            <a:r>
              <a:rPr lang="en-US" sz="2600" dirty="0">
                <a:solidFill>
                  <a:srgbClr val="C00000"/>
                </a:solidFill>
              </a:rPr>
              <a:t>residuals</a:t>
            </a:r>
            <a:r>
              <a:rPr lang="en-US" sz="2600" dirty="0"/>
              <a:t>) are expected to be </a:t>
            </a:r>
            <a:r>
              <a:rPr lang="en-US" sz="2600" dirty="0">
                <a:solidFill>
                  <a:srgbClr val="C00000"/>
                </a:solidFill>
              </a:rPr>
              <a:t>random</a:t>
            </a:r>
            <a:r>
              <a:rPr lang="en-US" sz="2600" dirty="0"/>
              <a:t> to satisfy the assumptions of the model</a:t>
            </a:r>
          </a:p>
          <a:p>
            <a:r>
              <a:rPr lang="en-US" sz="2600" dirty="0"/>
              <a:t>Bias is a </a:t>
            </a:r>
            <a:r>
              <a:rPr lang="en-US" sz="2600" dirty="0">
                <a:solidFill>
                  <a:srgbClr val="C00000"/>
                </a:solidFill>
              </a:rPr>
              <a:t>systematic error </a:t>
            </a:r>
            <a:r>
              <a:rPr lang="en-US" sz="2600" dirty="0"/>
              <a:t>that occurs due to inability of the model to fit training data. 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id="{74BDE2CD-81E0-D21A-174D-746D78FC0E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9018" y="3017781"/>
          <a:ext cx="6116320" cy="3827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6162731" imgH="3562231" progId="Excel.Chart.8">
                  <p:embed/>
                </p:oleObj>
              </mc:Choice>
              <mc:Fallback>
                <p:oleObj name="Chart" r:id="rId2" imgW="6162731" imgH="3562231" progId="Excel.Chart.8">
                  <p:embed/>
                  <p:pic>
                    <p:nvPicPr>
                      <p:cNvPr id="4" name="Object 6">
                        <a:extLst>
                          <a:ext uri="{FF2B5EF4-FFF2-40B4-BE49-F238E27FC236}">
                            <a16:creationId xmlns:a16="http://schemas.microsoft.com/office/drawing/2014/main" id="{74BDE2CD-81E0-D21A-174D-746D78FC0E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9018" y="3017781"/>
                        <a:ext cx="6116320" cy="38272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8">
            <a:extLst>
              <a:ext uri="{FF2B5EF4-FFF2-40B4-BE49-F238E27FC236}">
                <a16:creationId xmlns:a16="http://schemas.microsoft.com/office/drawing/2014/main" id="{38005CC4-98A5-8F88-28F1-9080301605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81630" y="4983039"/>
            <a:ext cx="3909848" cy="723515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BFB8D-ED5F-F19E-0116-07F6B48B7B07}"/>
              </a:ext>
            </a:extLst>
          </p:cNvPr>
          <p:cNvSpPr txBox="1"/>
          <p:nvPr/>
        </p:nvSpPr>
        <p:spPr>
          <a:xfrm>
            <a:off x="7300608" y="3753375"/>
            <a:ext cx="36155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In a model with a low bias, </a:t>
            </a:r>
            <a:r>
              <a:rPr lang="en-US" b="1" dirty="0">
                <a:solidFill>
                  <a:srgbClr val="00B050"/>
                </a:solidFill>
              </a:rPr>
              <a:t>average of error</a:t>
            </a:r>
            <a:r>
              <a:rPr lang="en-US" dirty="0">
                <a:solidFill>
                  <a:srgbClr val="00B050"/>
                </a:solidFill>
              </a:rPr>
              <a:t> is near zero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In a model with a high bias, </a:t>
            </a:r>
            <a:r>
              <a:rPr lang="en-US" b="1" dirty="0">
                <a:solidFill>
                  <a:srgbClr val="C00000"/>
                </a:solidFill>
              </a:rPr>
              <a:t>average of error</a:t>
            </a:r>
            <a:r>
              <a:rPr lang="en-US" dirty="0">
                <a:solidFill>
                  <a:srgbClr val="C00000"/>
                </a:solidFill>
              </a:rPr>
              <a:t> is not zero and model is biased to higher or lower values</a:t>
            </a:r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EF55BEA9-3495-9401-BC0C-90DA1582D7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81630" y="3888311"/>
            <a:ext cx="4214648" cy="1683307"/>
          </a:xfrm>
          <a:prstGeom prst="line">
            <a:avLst/>
          </a:prstGeom>
          <a:noFill/>
          <a:ln w="15875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D77CAC48-5320-A95A-BEA7-53735A8B74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76829" y="3753375"/>
            <a:ext cx="4214648" cy="1229664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42140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A042-6F98-154F-6B09-FBCBC4213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CB9C1-8E7A-7B3F-08FF-C9172420D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1628039"/>
            <a:ext cx="10515600" cy="4351338"/>
          </a:xfrm>
        </p:spPr>
        <p:txBody>
          <a:bodyPr>
            <a:normAutofit/>
          </a:bodyPr>
          <a:lstStyle/>
          <a:p>
            <a:r>
              <a:rPr lang="en-US" sz="2600" b="1" dirty="0"/>
              <a:t>Add Omitted Variables: </a:t>
            </a:r>
            <a:r>
              <a:rPr lang="en-US" sz="2600" dirty="0"/>
              <a:t>The model is </a:t>
            </a:r>
            <a:r>
              <a:rPr lang="en-US" sz="2600" dirty="0">
                <a:solidFill>
                  <a:srgbClr val="C00000"/>
                </a:solidFill>
              </a:rPr>
              <a:t>missing</a:t>
            </a:r>
            <a:r>
              <a:rPr lang="en-US" sz="2600" dirty="0"/>
              <a:t> important independent </a:t>
            </a:r>
            <a:r>
              <a:rPr lang="en-US" sz="2600" dirty="0">
                <a:solidFill>
                  <a:srgbClr val="C00000"/>
                </a:solidFill>
              </a:rPr>
              <a:t>variables</a:t>
            </a:r>
            <a:r>
              <a:rPr lang="en-US" sz="2600" dirty="0"/>
              <a:t> that affect the dependent variable.</a:t>
            </a:r>
          </a:p>
          <a:p>
            <a:r>
              <a:rPr lang="en-US" sz="2600" b="1" dirty="0"/>
              <a:t>Underfitted Model: </a:t>
            </a:r>
            <a:r>
              <a:rPr lang="en-US" sz="2600" dirty="0"/>
              <a:t>The model might not have been trained properly, so it should be trained with proper </a:t>
            </a:r>
            <a:r>
              <a:rPr lang="en-US" sz="2600" dirty="0">
                <a:solidFill>
                  <a:srgbClr val="C00000"/>
                </a:solidFill>
              </a:rPr>
              <a:t>settings</a:t>
            </a:r>
            <a:r>
              <a:rPr lang="en-US" sz="2600" dirty="0"/>
              <a:t>/ hyperparameters .</a:t>
            </a:r>
          </a:p>
          <a:p>
            <a:r>
              <a:rPr lang="en-US" sz="2600" b="1" dirty="0"/>
              <a:t>Incorrect Model: </a:t>
            </a:r>
            <a:r>
              <a:rPr lang="en-US" sz="2600" dirty="0"/>
              <a:t>The true relationship between variables is not linear, therefore, a </a:t>
            </a:r>
            <a:r>
              <a:rPr lang="en-US" sz="2600" dirty="0">
                <a:solidFill>
                  <a:srgbClr val="C00000"/>
                </a:solidFill>
              </a:rPr>
              <a:t>non-linear model</a:t>
            </a:r>
            <a:r>
              <a:rPr lang="en-US" sz="2600" dirty="0"/>
              <a:t> should be used.</a:t>
            </a:r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99DD5-B5AC-2B66-403E-721B583FA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345" y="4472038"/>
            <a:ext cx="7856335" cy="227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77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E7F36-52B9-DE7D-0F20-EF1DC8408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24FB3C0-610D-53C1-675F-AEE602AF6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48" y="4107308"/>
            <a:ext cx="6553200" cy="2533650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3ECA6D1B-9DFF-E9AF-C2F0-EA3E2D74C71C}"/>
              </a:ext>
            </a:extLst>
          </p:cNvPr>
          <p:cNvSpPr txBox="1"/>
          <p:nvPr/>
        </p:nvSpPr>
        <p:spPr>
          <a:xfrm>
            <a:off x="7339248" y="114812"/>
            <a:ext cx="3130771" cy="354523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081" spc="50" dirty="0">
                <a:solidFill>
                  <a:srgbClr val="FFFFFF"/>
                </a:solidFill>
                <a:latin typeface="Arial"/>
                <a:cs typeface="Arial"/>
              </a:rPr>
              <a:t>Conditions for</a:t>
            </a:r>
            <a:r>
              <a:rPr sz="208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81" spc="20" dirty="0">
                <a:solidFill>
                  <a:srgbClr val="FFFFFF"/>
                </a:solidFill>
                <a:latin typeface="Arial"/>
                <a:cs typeface="Arial"/>
              </a:rPr>
              <a:t>regression</a:t>
            </a:r>
            <a:endParaRPr sz="2081">
              <a:latin typeface="Arial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582D15F-655A-0392-06E6-7876F685FB5C}"/>
              </a:ext>
            </a:extLst>
          </p:cNvPr>
          <p:cNvSpPr txBox="1"/>
          <p:nvPr/>
        </p:nvSpPr>
        <p:spPr>
          <a:xfrm>
            <a:off x="650241" y="1357884"/>
            <a:ext cx="11379200" cy="2501744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2934" marR="10067">
              <a:spcBef>
                <a:spcPts val="188"/>
              </a:spcBef>
            </a:pPr>
            <a:r>
              <a:rPr lang="en-US" sz="2600" dirty="0"/>
              <a:t>Linear regression is only applicable when there is </a:t>
            </a:r>
            <a:r>
              <a:rPr lang="en-US" sz="2600" dirty="0">
                <a:solidFill>
                  <a:srgbClr val="C00000"/>
                </a:solidFill>
              </a:rPr>
              <a:t>l</a:t>
            </a:r>
            <a:r>
              <a:rPr sz="2600" dirty="0">
                <a:solidFill>
                  <a:srgbClr val="C00000"/>
                </a:solidFill>
              </a:rPr>
              <a:t>inear</a:t>
            </a:r>
            <a:r>
              <a:rPr lang="en-US" sz="2600" dirty="0">
                <a:solidFill>
                  <a:srgbClr val="C00000"/>
                </a:solidFill>
              </a:rPr>
              <a:t> association </a:t>
            </a:r>
            <a:r>
              <a:rPr lang="en-US" sz="2600" dirty="0"/>
              <a:t>between </a:t>
            </a:r>
            <a:r>
              <a:rPr lang="en-US" sz="2600" dirty="0">
                <a:solidFill>
                  <a:srgbClr val="C00000"/>
                </a:solidFill>
              </a:rPr>
              <a:t>dependent</a:t>
            </a:r>
            <a:r>
              <a:rPr lang="en-US" sz="2600" dirty="0"/>
              <a:t> and </a:t>
            </a:r>
            <a:r>
              <a:rPr lang="en-US" sz="2600" dirty="0">
                <a:solidFill>
                  <a:srgbClr val="C00000"/>
                </a:solidFill>
              </a:rPr>
              <a:t>independent</a:t>
            </a:r>
            <a:r>
              <a:rPr lang="en-US" sz="2600" dirty="0"/>
              <a:t> variables:</a:t>
            </a:r>
          </a:p>
          <a:p>
            <a:pPr marL="614089" marR="10067" indent="-361155">
              <a:spcBef>
                <a:spcPts val="188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Linear associations can be recognized using </a:t>
            </a:r>
            <a:r>
              <a:rPr lang="en-US" sz="2600" dirty="0">
                <a:solidFill>
                  <a:srgbClr val="C00000"/>
                </a:solidFill>
              </a:rPr>
              <a:t>correlation coefficient </a:t>
            </a:r>
            <a:r>
              <a:rPr lang="en-US" sz="2600" dirty="0"/>
              <a:t>(r)</a:t>
            </a:r>
          </a:p>
          <a:p>
            <a:pPr marL="614089" marR="10067" indent="-361155">
              <a:spcBef>
                <a:spcPts val="188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Type of association can be also recognized using </a:t>
            </a:r>
            <a:r>
              <a:rPr lang="en-US" sz="2600" dirty="0">
                <a:solidFill>
                  <a:srgbClr val="C00000"/>
                </a:solidFill>
              </a:rPr>
              <a:t>scatter plots</a:t>
            </a:r>
          </a:p>
          <a:p>
            <a:pPr marL="614089" marR="10067" indent="-361155">
              <a:spcBef>
                <a:spcPts val="188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Estimating </a:t>
            </a:r>
            <a:r>
              <a:rPr lang="en-US" sz="2600" dirty="0">
                <a:solidFill>
                  <a:srgbClr val="C00000"/>
                </a:solidFill>
              </a:rPr>
              <a:t>non-linear </a:t>
            </a:r>
            <a:r>
              <a:rPr lang="en-US" sz="2600" dirty="0"/>
              <a:t>relationships with linear regression leads to a </a:t>
            </a:r>
            <a:r>
              <a:rPr lang="en-US" sz="2600" dirty="0">
                <a:solidFill>
                  <a:srgbClr val="C00000"/>
                </a:solidFill>
              </a:rPr>
              <a:t>biased</a:t>
            </a:r>
            <a:r>
              <a:rPr lang="en-US" sz="2600" dirty="0"/>
              <a:t>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BF06AF-C731-12A2-B056-2C14DF08D3A9}"/>
              </a:ext>
            </a:extLst>
          </p:cNvPr>
          <p:cNvSpPr txBox="1"/>
          <p:nvPr/>
        </p:nvSpPr>
        <p:spPr>
          <a:xfrm>
            <a:off x="650241" y="292073"/>
            <a:ext cx="8453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000" dirty="0">
                <a:latin typeface="+mj-lt"/>
                <a:ea typeface="+mj-ea"/>
                <a:cs typeface="+mj-cs"/>
              </a:rPr>
              <a:t>Linearity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AE38C7-3BFE-D3C4-2B07-C269A52B4C36}"/>
              </a:ext>
            </a:extLst>
          </p:cNvPr>
          <p:cNvGrpSpPr/>
          <p:nvPr/>
        </p:nvGrpSpPr>
        <p:grpSpPr>
          <a:xfrm>
            <a:off x="8253136" y="3631795"/>
            <a:ext cx="3323576" cy="2956211"/>
            <a:chOff x="6084584" y="622888"/>
            <a:chExt cx="4243402" cy="3811603"/>
          </a:xfrm>
        </p:grpSpPr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AF977843-5CF7-BA33-FDCB-0F6506E55103}"/>
                </a:ext>
              </a:extLst>
            </p:cNvPr>
            <p:cNvSpPr/>
            <p:nvPr/>
          </p:nvSpPr>
          <p:spPr>
            <a:xfrm>
              <a:off x="6747112" y="1184355"/>
              <a:ext cx="3580874" cy="32501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2986FF3D-AB4B-4550-6B97-800520F5B94B}"/>
                </a:ext>
              </a:extLst>
            </p:cNvPr>
            <p:cNvSpPr txBox="1"/>
            <p:nvPr/>
          </p:nvSpPr>
          <p:spPr>
            <a:xfrm>
              <a:off x="6534270" y="3742671"/>
              <a:ext cx="152478" cy="125835"/>
            </a:xfrm>
            <a:prstGeom prst="rect">
              <a:avLst/>
            </a:prstGeom>
          </p:spPr>
          <p:txBody>
            <a:bodyPr vert="vert270" wrap="square" lIns="0" tIns="21392" rIns="0" bIns="0" rtlCol="0">
              <a:spAutoFit/>
            </a:bodyPr>
            <a:lstStyle/>
            <a:p>
              <a:pPr marL="25168">
                <a:spcBef>
                  <a:spcPts val="168"/>
                </a:spcBef>
              </a:pPr>
              <a:r>
                <a:rPr sz="991" dirty="0">
                  <a:latin typeface="Arial"/>
                  <a:cs typeface="Arial"/>
                </a:rPr>
                <a:t>0</a:t>
              </a:r>
              <a:endParaRPr sz="991">
                <a:latin typeface="Arial"/>
                <a:cs typeface="Arial"/>
              </a:endParaRPr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4476DE28-DF38-77BD-E6E8-7F59A323A6EE}"/>
                </a:ext>
              </a:extLst>
            </p:cNvPr>
            <p:cNvSpPr txBox="1"/>
            <p:nvPr/>
          </p:nvSpPr>
          <p:spPr>
            <a:xfrm>
              <a:off x="6534271" y="3068124"/>
              <a:ext cx="152478" cy="276837"/>
            </a:xfrm>
            <a:prstGeom prst="rect">
              <a:avLst/>
            </a:prstGeom>
          </p:spPr>
          <p:txBody>
            <a:bodyPr vert="vert270" wrap="square" lIns="0" tIns="21392" rIns="0" bIns="0" rtlCol="0">
              <a:spAutoFit/>
            </a:bodyPr>
            <a:lstStyle/>
            <a:p>
              <a:pPr marL="25168">
                <a:spcBef>
                  <a:spcPts val="168"/>
                </a:spcBef>
              </a:pPr>
              <a:r>
                <a:rPr sz="991" dirty="0">
                  <a:latin typeface="Arial"/>
                  <a:cs typeface="Arial"/>
                </a:rPr>
                <a:t>500</a:t>
              </a:r>
              <a:endParaRPr sz="991">
                <a:latin typeface="Arial"/>
                <a:cs typeface="Arial"/>
              </a:endParaRPr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CB8A92E0-76CA-0BA6-FE6E-E94AF87F0B98}"/>
                </a:ext>
              </a:extLst>
            </p:cNvPr>
            <p:cNvSpPr txBox="1"/>
            <p:nvPr/>
          </p:nvSpPr>
          <p:spPr>
            <a:xfrm>
              <a:off x="6534270" y="1232793"/>
              <a:ext cx="152478" cy="1550286"/>
            </a:xfrm>
            <a:prstGeom prst="rect">
              <a:avLst/>
            </a:prstGeom>
          </p:spPr>
          <p:txBody>
            <a:bodyPr vert="vert270" wrap="square" lIns="0" tIns="21392" rIns="0" bIns="0" rtlCol="0">
              <a:spAutoFit/>
            </a:bodyPr>
            <a:lstStyle/>
            <a:p>
              <a:pPr marL="25168">
                <a:spcBef>
                  <a:spcPts val="168"/>
                </a:spcBef>
                <a:tabLst>
                  <a:tab pos="624156" algn="l"/>
                  <a:tab pos="1223145" algn="l"/>
                </a:tabLst>
              </a:pPr>
              <a:r>
                <a:rPr sz="991" dirty="0">
                  <a:latin typeface="Arial"/>
                  <a:cs typeface="Arial"/>
                </a:rPr>
                <a:t>1000	1500	2000</a:t>
              </a:r>
              <a:endParaRPr sz="991">
                <a:latin typeface="Arial"/>
                <a:cs typeface="Arial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78CBBC-7B86-6731-72D9-EDF107229436}"/>
                </a:ext>
              </a:extLst>
            </p:cNvPr>
            <p:cNvSpPr txBox="1"/>
            <p:nvPr/>
          </p:nvSpPr>
          <p:spPr>
            <a:xfrm>
              <a:off x="7466735" y="622888"/>
              <a:ext cx="2567031" cy="519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74" dirty="0"/>
                <a:t>Scatter Plot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404B95-ED96-1E36-E1E1-22D225C15322}"/>
                </a:ext>
              </a:extLst>
            </p:cNvPr>
            <p:cNvSpPr txBox="1"/>
            <p:nvPr/>
          </p:nvSpPr>
          <p:spPr>
            <a:xfrm>
              <a:off x="6084584" y="2228113"/>
              <a:ext cx="438270" cy="641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567" dirty="0"/>
                <a:t>y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FF4A702-33A4-FEAD-EDAA-A302BC2BCF53}"/>
              </a:ext>
            </a:extLst>
          </p:cNvPr>
          <p:cNvSpPr txBox="1"/>
          <p:nvPr/>
        </p:nvSpPr>
        <p:spPr>
          <a:xfrm>
            <a:off x="10031749" y="6308423"/>
            <a:ext cx="438270" cy="641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67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90624F-787B-4805-91FF-63C67C8A2DC3}"/>
              </a:ext>
            </a:extLst>
          </p:cNvPr>
          <p:cNvSpPr txBox="1"/>
          <p:nvPr/>
        </p:nvSpPr>
        <p:spPr>
          <a:xfrm>
            <a:off x="6548389" y="5680863"/>
            <a:ext cx="44000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sym typeface="Wingdings" panose="05000000000000000000" pitchFamily="2" charset="2"/>
              </a:rPr>
              <a:t></a:t>
            </a:r>
            <a:r>
              <a:rPr lang="en-US" sz="2000" dirty="0">
                <a:solidFill>
                  <a:srgbClr val="C00000"/>
                </a:solidFill>
              </a:rPr>
              <a:t> Non-linear association →</a:t>
            </a:r>
          </a:p>
        </p:txBody>
      </p:sp>
    </p:spTree>
    <p:extLst>
      <p:ext uri="{BB962C8B-B14F-4D97-AF65-F5344CB8AC3E}">
        <p14:creationId xmlns:p14="http://schemas.microsoft.com/office/powerpoint/2010/main" val="2911522466"/>
      </p:ext>
    </p:extLst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70050-C347-8083-AAEB-C4A3F55FF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AE6B2-D600-8EF8-1DB0-F22A49BBF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F7AB6-864A-94FC-A12F-0FBDCA7B3D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3680"/>
                <a:ext cx="11272520" cy="535432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A </a:t>
                </a:r>
                <a:r>
                  <a:rPr lang="en-US" sz="2600" dirty="0">
                    <a:solidFill>
                      <a:srgbClr val="C00000"/>
                    </a:solidFill>
                  </a:rPr>
                  <a:t>regression</a:t>
                </a:r>
                <a:r>
                  <a:rPr lang="en-US" sz="2600" dirty="0"/>
                  <a:t> model where the model allows </a:t>
                </a:r>
                <a:r>
                  <a:rPr lang="en-US" sz="2600" dirty="0">
                    <a:solidFill>
                      <a:srgbClr val="C00000"/>
                    </a:solidFill>
                  </a:rPr>
                  <a:t>nonlinear relationships </a:t>
                </a:r>
                <a:r>
                  <a:rPr lang="en-US" sz="2600" dirty="0"/>
                  <a:t>between the independent variable(s) and the dependent variable by including polynomial terms of the predictors.</a:t>
                </a:r>
              </a:p>
              <a:p>
                <a:pPr marL="0" indent="0">
                  <a:buNone/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a-I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a-IR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a-IR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a-IR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a-IR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a-IR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a-IR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a-IR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a-IR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a-IR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a-IR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a-IR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p>
                        <m:sSup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fa-IR" sz="24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r>
                  <a:rPr lang="en-US" sz="2600" dirty="0"/>
                  <a:t>The degree of the polynomial (d) is a </a:t>
                </a:r>
                <a:r>
                  <a:rPr lang="en-US" sz="2600" dirty="0">
                    <a:solidFill>
                      <a:srgbClr val="C00000"/>
                    </a:solidFill>
                  </a:rPr>
                  <a:t>hyperparameter</a:t>
                </a:r>
              </a:p>
              <a:p>
                <a:r>
                  <a:rPr lang="en-US" sz="2600" dirty="0">
                    <a:solidFill>
                      <a:srgbClr val="C00000"/>
                    </a:solidFill>
                  </a:rPr>
                  <a:t>Higher</a:t>
                </a:r>
                <a:r>
                  <a:rPr lang="en-US" sz="2600" dirty="0"/>
                  <a:t>-degree risk </a:t>
                </a:r>
                <a:r>
                  <a:rPr lang="en-US" sz="2600" dirty="0">
                    <a:solidFill>
                      <a:srgbClr val="C00000"/>
                    </a:solidFill>
                  </a:rPr>
                  <a:t>overfitting</a:t>
                </a:r>
                <a:r>
                  <a:rPr lang="en-US" sz="2600" dirty="0"/>
                  <a:t> (complexity, high variance)</a:t>
                </a:r>
              </a:p>
              <a:p>
                <a:endParaRPr lang="en-US" sz="2600" dirty="0"/>
              </a:p>
              <a:p>
                <a:endParaRPr lang="en-US" sz="2600" dirty="0"/>
              </a:p>
              <a:p>
                <a:pPr marL="0" indent="0">
                  <a:buNone/>
                </a:pPr>
                <a:r>
                  <a:rPr lang="en-US" sz="2600" b="1" dirty="0"/>
                  <a:t>Best practice</a:t>
                </a:r>
                <a:r>
                  <a:rPr lang="en-US" sz="2600" dirty="0"/>
                  <a:t>: Start from a </a:t>
                </a:r>
                <a:r>
                  <a:rPr lang="en-US" sz="2600" dirty="0">
                    <a:solidFill>
                      <a:srgbClr val="C00000"/>
                    </a:solidFill>
                  </a:rPr>
                  <a:t>small</a:t>
                </a:r>
                <a:r>
                  <a:rPr lang="en-US" sz="2600" dirty="0"/>
                  <a:t> degree (to avoid overfitting), </a:t>
                </a:r>
                <a:r>
                  <a:rPr lang="en-US" sz="2600" dirty="0">
                    <a:solidFill>
                      <a:srgbClr val="C00000"/>
                    </a:solidFill>
                  </a:rPr>
                  <a:t>increase</a:t>
                </a:r>
                <a:r>
                  <a:rPr lang="en-US" sz="2600" dirty="0"/>
                  <a:t> </a:t>
                </a:r>
                <a:r>
                  <a:rPr lang="en-US" sz="2600" dirty="0">
                    <a:solidFill>
                      <a:srgbClr val="C00000"/>
                    </a:solidFill>
                  </a:rPr>
                  <a:t>gradually</a:t>
                </a:r>
                <a:r>
                  <a:rPr lang="en-US" sz="2600" dirty="0"/>
                  <a:t>, monitor error on </a:t>
                </a:r>
                <a:r>
                  <a:rPr lang="en-US" sz="2600" dirty="0">
                    <a:solidFill>
                      <a:srgbClr val="C00000"/>
                    </a:solidFill>
                  </a:rPr>
                  <a:t>validation data</a:t>
                </a:r>
                <a:r>
                  <a:rPr lang="en-US" sz="2600" dirty="0"/>
                  <a:t>, and stop when accuracy no longer improves </a:t>
                </a:r>
                <a:r>
                  <a:rPr lang="en-US" sz="2600" dirty="0">
                    <a:solidFill>
                      <a:srgbClr val="C00000"/>
                    </a:solidFill>
                  </a:rPr>
                  <a:t>significantly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F7AB6-864A-94FC-A12F-0FBDCA7B3D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3680"/>
                <a:ext cx="11272520" cy="5354320"/>
              </a:xfrm>
              <a:blipFill>
                <a:blip r:embed="rId2"/>
                <a:stretch>
                  <a:fillRect l="-865" t="-2164" r="-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 descr="A graph of a graph of a model and a graph of a graph&#10;&#10;AI-generated content may be incorrect.">
            <a:extLst>
              <a:ext uri="{FF2B5EF4-FFF2-40B4-BE49-F238E27FC236}">
                <a16:creationId xmlns:a16="http://schemas.microsoft.com/office/drawing/2014/main" id="{73BF4ADC-09B5-8AF0-7983-2FD6899EB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796" y="2485449"/>
            <a:ext cx="3774204" cy="18871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23AC28-969F-802A-8EF1-20FA4A7F469C}"/>
              </a:ext>
            </a:extLst>
          </p:cNvPr>
          <p:cNvSpPr txBox="1"/>
          <p:nvPr/>
        </p:nvSpPr>
        <p:spPr>
          <a:xfrm>
            <a:off x="8625840" y="4366142"/>
            <a:ext cx="3271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Closed-form</a:t>
            </a:r>
            <a:r>
              <a:rPr lang="en-US" dirty="0"/>
              <a:t> solutions can be used for polynomial regression. </a:t>
            </a:r>
          </a:p>
        </p:txBody>
      </p:sp>
    </p:spTree>
    <p:extLst>
      <p:ext uri="{BB962C8B-B14F-4D97-AF65-F5344CB8AC3E}">
        <p14:creationId xmlns:p14="http://schemas.microsoft.com/office/powerpoint/2010/main" val="942337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56F38-E505-9E1D-C9E5-B13D52FD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026E6-7C7F-4678-55C8-490DBE22B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762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In</a:t>
            </a:r>
            <a:r>
              <a:rPr lang="en-US" sz="2600" b="1" dirty="0"/>
              <a:t> </a:t>
            </a:r>
            <a:r>
              <a:rPr lang="en-US" sz="2600" dirty="0"/>
              <a:t>multicollinearity two or more </a:t>
            </a:r>
            <a:r>
              <a:rPr lang="en-US" sz="2600" dirty="0">
                <a:solidFill>
                  <a:srgbClr val="C00000"/>
                </a:solidFill>
              </a:rPr>
              <a:t>independent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variables</a:t>
            </a:r>
            <a:r>
              <a:rPr lang="en-US" sz="2600" dirty="0"/>
              <a:t> are highly </a:t>
            </a:r>
            <a:r>
              <a:rPr lang="en-US" sz="2600" dirty="0">
                <a:solidFill>
                  <a:srgbClr val="C00000"/>
                </a:solidFill>
              </a:rPr>
              <a:t>correlated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linearly</a:t>
            </a:r>
            <a:r>
              <a:rPr lang="en-US" sz="2600" dirty="0"/>
              <a:t> with each other which causes problems for a regression model:</a:t>
            </a:r>
          </a:p>
          <a:p>
            <a:r>
              <a:rPr lang="en-US" sz="2600" b="1" dirty="0"/>
              <a:t>Unstable Coefficient Estimates</a:t>
            </a:r>
            <a:r>
              <a:rPr lang="en-US" sz="2600" dirty="0"/>
              <a:t>:  The estimated coefficients may become </a:t>
            </a:r>
            <a:r>
              <a:rPr lang="en-US" sz="2600" dirty="0">
                <a:solidFill>
                  <a:srgbClr val="C00000"/>
                </a:solidFill>
              </a:rPr>
              <a:t>highly sensitive </a:t>
            </a:r>
            <a:r>
              <a:rPr lang="en-US" sz="2600" dirty="0"/>
              <a:t>to small changes in the training data (</a:t>
            </a:r>
            <a:r>
              <a:rPr lang="en-US" sz="2600" dirty="0">
                <a:solidFill>
                  <a:srgbClr val="C00000"/>
                </a:solidFill>
              </a:rPr>
              <a:t>high variance</a:t>
            </a:r>
            <a:r>
              <a:rPr lang="en-US" sz="2600" dirty="0"/>
              <a:t>)  </a:t>
            </a:r>
          </a:p>
          <a:p>
            <a:r>
              <a:rPr lang="en-US" sz="2600" b="1" dirty="0"/>
              <a:t>Difficulty in Interpretation</a:t>
            </a:r>
            <a:r>
              <a:rPr lang="en-US" sz="2600" dirty="0"/>
              <a:t>: When predictors are highly correlated, it becomes challenging to </a:t>
            </a:r>
            <a:r>
              <a:rPr lang="en-US" sz="2600" dirty="0">
                <a:solidFill>
                  <a:srgbClr val="C00000"/>
                </a:solidFill>
              </a:rPr>
              <a:t>interpret the effect </a:t>
            </a:r>
            <a:r>
              <a:rPr lang="en-US" sz="2600" dirty="0"/>
              <a:t>of each predictor on the dependent variable since their effects are intertwined.</a:t>
            </a:r>
          </a:p>
          <a:p>
            <a:endParaRPr lang="en-US" sz="2600" dirty="0"/>
          </a:p>
          <a:p>
            <a:endParaRPr lang="en-US" sz="26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43EAC3F-8695-8527-A1EF-D0EB9D0363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64815" y="5324475"/>
          <a:ext cx="608965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6089760" imgH="1270080" progId="">
                  <p:embed/>
                </p:oleObj>
              </mc:Choice>
              <mc:Fallback>
                <p:oleObj name="PBrush" r:id="rId3" imgW="6089760" imgH="12700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43EAC3F-8695-8527-A1EF-D0EB9D0363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64815" y="5324475"/>
                        <a:ext cx="6089650" cy="1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CB0EF45F-2EE5-777D-2ECA-1BD2F3740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520" y="4988808"/>
            <a:ext cx="488696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If x1​ and x2​ move together (</a:t>
            </a:r>
            <a:r>
              <a:rPr lang="en-US" dirty="0">
                <a:solidFill>
                  <a:srgbClr val="C00000"/>
                </a:solidFill>
              </a:rPr>
              <a:t>high correlation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), it is not clear whether y is changing because of x1 or x2. This makes training </a:t>
            </a:r>
            <a:r>
              <a:rPr lang="en-US" dirty="0">
                <a:solidFill>
                  <a:srgbClr val="C00000"/>
                </a:solidFill>
              </a:rPr>
              <a:t>unstable</a:t>
            </a:r>
            <a:r>
              <a:rPr lang="en-US" dirty="0"/>
              <a:t> (</a:t>
            </a:r>
            <a:r>
              <a:rPr lang="en-US" altLang="en-US" dirty="0"/>
              <a:t>The model can’t separate their contributions</a:t>
            </a:r>
            <a:r>
              <a:rPr lang="en-US" dirty="0"/>
              <a:t>) and many </a:t>
            </a:r>
            <a:r>
              <a:rPr lang="en-US" dirty="0">
                <a:solidFill>
                  <a:srgbClr val="C00000"/>
                </a:solidFill>
              </a:rPr>
              <a:t>different combinations</a:t>
            </a:r>
            <a:r>
              <a:rPr lang="en-US" dirty="0"/>
              <a:t> of 𝛽1​ and 𝛽2​ explain the data equally well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5891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11A60DE-1F8F-BAAE-7557-7CC196BAF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0" y="4936588"/>
            <a:ext cx="5824624" cy="17858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3D1AE-6E83-1D25-DCC8-34AC30E24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Multicollinearity – Feature Eng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C424B-292A-9916-5F17-D26D1D744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184"/>
            <a:ext cx="1093724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/>
              <a:t>Compute the </a:t>
            </a:r>
            <a:r>
              <a:rPr lang="en-US" sz="2600" dirty="0">
                <a:solidFill>
                  <a:srgbClr val="C00000"/>
                </a:solidFill>
              </a:rPr>
              <a:t>correlation matrix </a:t>
            </a:r>
            <a:r>
              <a:rPr lang="en-US" sz="2600" dirty="0"/>
              <a:t>of independent variables to </a:t>
            </a:r>
            <a:r>
              <a:rPr lang="en-US" sz="2600" dirty="0">
                <a:solidFill>
                  <a:srgbClr val="C00000"/>
                </a:solidFill>
              </a:rPr>
              <a:t>detect</a:t>
            </a:r>
            <a:r>
              <a:rPr lang="en-US" sz="2600" dirty="0"/>
              <a:t> high correlations (e.g., above 0.7) 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solidFill>
                  <a:srgbClr val="C00000"/>
                </a:solidFill>
              </a:rPr>
              <a:t>Remove or combine </a:t>
            </a:r>
            <a:r>
              <a:rPr lang="en-US" sz="2600" dirty="0"/>
              <a:t>highly correlated predictors:</a:t>
            </a:r>
          </a:p>
          <a:p>
            <a:pPr marL="517525" indent="-233363"/>
            <a:r>
              <a:rPr lang="en-US" sz="2600" dirty="0">
                <a:solidFill>
                  <a:srgbClr val="C00000"/>
                </a:solidFill>
              </a:rPr>
              <a:t>Remove</a:t>
            </a:r>
            <a:r>
              <a:rPr lang="en-US" sz="2600" dirty="0"/>
              <a:t> one of each pair of highly correlated variables</a:t>
            </a:r>
          </a:p>
          <a:p>
            <a:pPr marL="517525" indent="-233363"/>
            <a:r>
              <a:rPr lang="en-US" sz="2600" dirty="0"/>
              <a:t>Use </a:t>
            </a:r>
            <a:r>
              <a:rPr lang="en-US" sz="2600" dirty="0">
                <a:solidFill>
                  <a:srgbClr val="C00000"/>
                </a:solidFill>
              </a:rPr>
              <a:t>feature reduction </a:t>
            </a:r>
            <a:r>
              <a:rPr lang="en-US" sz="2600" dirty="0"/>
              <a:t>techniques (e.g., PCA) to </a:t>
            </a:r>
            <a:r>
              <a:rPr lang="en-US" sz="2600" dirty="0">
                <a:solidFill>
                  <a:srgbClr val="C00000"/>
                </a:solidFill>
              </a:rPr>
              <a:t>transforms</a:t>
            </a:r>
            <a:r>
              <a:rPr lang="en-US" sz="2600" dirty="0"/>
              <a:t> the independent variables into a set of uncorrelated variables</a:t>
            </a:r>
          </a:p>
          <a:p>
            <a:pPr marL="0" indent="0">
              <a:buNone/>
            </a:pPr>
            <a:r>
              <a:rPr lang="en-US" sz="2600" dirty="0"/>
              <a:t>3. Sometimes in </a:t>
            </a:r>
            <a:r>
              <a:rPr lang="en-US" sz="2600" dirty="0">
                <a:solidFill>
                  <a:srgbClr val="C00000"/>
                </a:solidFill>
              </a:rPr>
              <a:t>small dataset </a:t>
            </a:r>
            <a:r>
              <a:rPr lang="en-US" sz="2600" dirty="0"/>
              <a:t>features may </a:t>
            </a:r>
            <a:r>
              <a:rPr lang="en-US" sz="2600" dirty="0">
                <a:solidFill>
                  <a:srgbClr val="C00000"/>
                </a:solidFill>
              </a:rPr>
              <a:t>randomly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appear correlated</a:t>
            </a:r>
            <a:r>
              <a:rPr lang="en-US" sz="2600" dirty="0"/>
              <a:t>, </a:t>
            </a:r>
            <a:r>
              <a:rPr lang="en-US" sz="2600" dirty="0">
                <a:solidFill>
                  <a:srgbClr val="C00000"/>
                </a:solidFill>
              </a:rPr>
              <a:t>increasing</a:t>
            </a:r>
            <a:r>
              <a:rPr lang="en-US" sz="2600" dirty="0"/>
              <a:t> the size of </a:t>
            </a:r>
            <a:r>
              <a:rPr lang="en-US" sz="2600" dirty="0">
                <a:solidFill>
                  <a:srgbClr val="C00000"/>
                </a:solidFill>
              </a:rPr>
              <a:t>training data </a:t>
            </a:r>
            <a:r>
              <a:rPr lang="en-US" sz="2600" dirty="0"/>
              <a:t>can help to decrease the impact of such multicollinearity.</a:t>
            </a:r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D2C61EE-CDC9-9F99-321B-821FE656A296}"/>
              </a:ext>
            </a:extLst>
          </p:cNvPr>
          <p:cNvSpPr/>
          <p:nvPr/>
        </p:nvSpPr>
        <p:spPr>
          <a:xfrm>
            <a:off x="7038711" y="6022089"/>
            <a:ext cx="1006608" cy="220889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814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D020-D824-94FC-551F-609D39CD0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0D6CF-94F4-8879-8A1B-C21DC90E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148375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Regression is one of the </a:t>
            </a:r>
            <a:r>
              <a:rPr lang="en-US" sz="2600" dirty="0">
                <a:solidFill>
                  <a:srgbClr val="C00000"/>
                </a:solidFill>
              </a:rPr>
              <a:t>most widely used </a:t>
            </a:r>
            <a:r>
              <a:rPr lang="en-US" sz="2600" dirty="0"/>
              <a:t>statistical and machine learning methods:</a:t>
            </a:r>
            <a:endParaRPr lang="en-US" sz="2600" b="1" dirty="0"/>
          </a:p>
          <a:p>
            <a:r>
              <a:rPr lang="en-US" sz="2600" b="1" dirty="0"/>
              <a:t>Business &amp; Finance: e.g., </a:t>
            </a:r>
            <a:r>
              <a:rPr lang="en-US" sz="2600" dirty="0"/>
              <a:t>Stock price/ </a:t>
            </a:r>
            <a:r>
              <a:rPr lang="en-US" sz="2600" dirty="0">
                <a:solidFill>
                  <a:srgbClr val="C00000"/>
                </a:solidFill>
              </a:rPr>
              <a:t>economic Indicators</a:t>
            </a:r>
            <a:r>
              <a:rPr lang="en-US" sz="2600" dirty="0"/>
              <a:t>/ revenue forecasting/ sales and demand predict</a:t>
            </a:r>
          </a:p>
          <a:p>
            <a:r>
              <a:rPr lang="en-US" sz="2600" b="1" dirty="0"/>
              <a:t>Healthcare: </a:t>
            </a:r>
            <a:r>
              <a:rPr lang="en-US" sz="2600" dirty="0"/>
              <a:t>e.g., Predicting disease progression / </a:t>
            </a:r>
            <a:r>
              <a:rPr lang="en-US" sz="2600" dirty="0">
                <a:solidFill>
                  <a:srgbClr val="C00000"/>
                </a:solidFill>
              </a:rPr>
              <a:t>risk assessment</a:t>
            </a:r>
          </a:p>
          <a:p>
            <a:r>
              <a:rPr lang="en-US" sz="2600" b="1" dirty="0"/>
              <a:t>Social Sciences: </a:t>
            </a:r>
            <a:r>
              <a:rPr lang="en-US" sz="2600" dirty="0"/>
              <a:t>e.g., Forecasting social and economical </a:t>
            </a:r>
            <a:r>
              <a:rPr lang="en-US" sz="2600" dirty="0">
                <a:solidFill>
                  <a:srgbClr val="C00000"/>
                </a:solidFill>
              </a:rPr>
              <a:t>changes</a:t>
            </a:r>
            <a:r>
              <a:rPr lang="en-US" sz="2600" dirty="0"/>
              <a:t>.</a:t>
            </a:r>
          </a:p>
          <a:p>
            <a:r>
              <a:rPr lang="en-US" sz="2600" b="1" dirty="0"/>
              <a:t>Time-series Analysis: </a:t>
            </a:r>
            <a:r>
              <a:rPr lang="en-US" sz="2600" dirty="0"/>
              <a:t>e.g., regressing a variable against </a:t>
            </a:r>
            <a:r>
              <a:rPr lang="en-US" sz="2600" dirty="0">
                <a:solidFill>
                  <a:srgbClr val="C00000"/>
                </a:solidFill>
              </a:rPr>
              <a:t>time units</a:t>
            </a:r>
          </a:p>
          <a:p>
            <a:endParaRPr lang="en-US" sz="2600" dirty="0"/>
          </a:p>
        </p:txBody>
      </p:sp>
      <p:pic>
        <p:nvPicPr>
          <p:cNvPr id="4" name="Picture 3" descr="A graph with blue dots and yellow lines&#10;&#10;Description automatically generated">
            <a:extLst>
              <a:ext uri="{FF2B5EF4-FFF2-40B4-BE49-F238E27FC236}">
                <a16:creationId xmlns:a16="http://schemas.microsoft.com/office/drawing/2014/main" id="{5013CAE5-4E74-BC75-3D40-43CBAC258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151" y="4582160"/>
            <a:ext cx="6401238" cy="21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788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FA4E4-2A77-4FDF-5E9E-3D85724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Multicollinearity -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B611C-90D6-00CB-B633-26219AB46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236"/>
            <a:ext cx="11262360" cy="482459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One cause of </a:t>
            </a:r>
            <a:r>
              <a:rPr lang="en-US" sz="2400" dirty="0">
                <a:solidFill>
                  <a:srgbClr val="C00000"/>
                </a:solidFill>
              </a:rPr>
              <a:t>multicollinearity</a:t>
            </a:r>
            <a:r>
              <a:rPr lang="en-US" sz="2400" dirty="0"/>
              <a:t> is a </a:t>
            </a:r>
            <a:r>
              <a:rPr lang="en-US" sz="2400" dirty="0">
                <a:solidFill>
                  <a:srgbClr val="C00000"/>
                </a:solidFill>
              </a:rPr>
              <a:t>large</a:t>
            </a:r>
            <a:r>
              <a:rPr lang="en-US" sz="2400" dirty="0"/>
              <a:t> number of </a:t>
            </a:r>
            <a:r>
              <a:rPr lang="en-US" sz="2400" dirty="0">
                <a:solidFill>
                  <a:srgbClr val="C00000"/>
                </a:solidFill>
              </a:rPr>
              <a:t>independent</a:t>
            </a:r>
            <a:r>
              <a:rPr lang="en-US" sz="2400" dirty="0"/>
              <a:t> variables</a:t>
            </a:r>
          </a:p>
          <a:p>
            <a:r>
              <a:rPr lang="en-US" sz="2400" dirty="0">
                <a:solidFill>
                  <a:srgbClr val="C00000"/>
                </a:solidFill>
              </a:rPr>
              <a:t>Regularization</a:t>
            </a:r>
            <a:r>
              <a:rPr lang="en-US" sz="2400" dirty="0"/>
              <a:t> can </a:t>
            </a:r>
            <a:r>
              <a:rPr lang="en-US" sz="2400" dirty="0">
                <a:solidFill>
                  <a:srgbClr val="C00000"/>
                </a:solidFill>
              </a:rPr>
              <a:t>reduce multicollinearity </a:t>
            </a:r>
            <a:r>
              <a:rPr lang="en-US" sz="2400" dirty="0"/>
              <a:t>(also overfitting)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by adding a </a:t>
            </a:r>
            <a:r>
              <a:rPr lang="en-US" sz="2400" dirty="0">
                <a:solidFill>
                  <a:srgbClr val="C00000"/>
                </a:solidFill>
              </a:rPr>
              <a:t>penalty</a:t>
            </a:r>
            <a:r>
              <a:rPr lang="en-US" sz="2400" dirty="0"/>
              <a:t> term to the loss function based on the </a:t>
            </a:r>
            <a:r>
              <a:rPr lang="en-US" sz="2400" dirty="0">
                <a:solidFill>
                  <a:srgbClr val="C00000"/>
                </a:solidFill>
              </a:rPr>
              <a:t>size of the coefficients</a:t>
            </a:r>
            <a:r>
              <a:rPr lang="en-US" sz="2400" dirty="0"/>
              <a:t>.</a:t>
            </a:r>
          </a:p>
          <a:p>
            <a:r>
              <a:rPr lang="en-US" sz="2400" dirty="0"/>
              <a:t>This penalty shrinks </a:t>
            </a:r>
            <a:r>
              <a:rPr lang="en-US" sz="2400" dirty="0">
                <a:solidFill>
                  <a:srgbClr val="C00000"/>
                </a:solidFill>
              </a:rPr>
              <a:t>less important </a:t>
            </a:r>
            <a:r>
              <a:rPr lang="en-US" sz="2400" dirty="0"/>
              <a:t>coefficients toward zero (make them </a:t>
            </a:r>
            <a:r>
              <a:rPr lang="en-US" sz="2400" dirty="0">
                <a:solidFill>
                  <a:srgbClr val="C00000"/>
                </a:solidFill>
              </a:rPr>
              <a:t>less effective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1- Lasso Regression (L1 regularization): </a:t>
            </a:r>
            <a:r>
              <a:rPr lang="en-US" sz="2400" dirty="0"/>
              <a:t>Adds a </a:t>
            </a:r>
            <a:r>
              <a:rPr lang="en-US" sz="2400" dirty="0">
                <a:solidFill>
                  <a:srgbClr val="C00000"/>
                </a:solidFill>
              </a:rPr>
              <a:t>penalty</a:t>
            </a:r>
            <a:r>
              <a:rPr lang="en-US" sz="2400" dirty="0"/>
              <a:t> proportional to the sum of </a:t>
            </a:r>
            <a:r>
              <a:rPr lang="en-US" sz="2400" dirty="0">
                <a:solidFill>
                  <a:srgbClr val="C00000"/>
                </a:solidFill>
              </a:rPr>
              <a:t>absolute values </a:t>
            </a:r>
            <a:r>
              <a:rPr lang="en-US" sz="2400" dirty="0"/>
              <a:t>of coefficients (Can shrink some coefficients exactly to zero)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2- Ridge Regression (L2 regularization): </a:t>
            </a:r>
            <a:r>
              <a:rPr lang="en-US" sz="2400" dirty="0"/>
              <a:t>Adds a </a:t>
            </a:r>
            <a:r>
              <a:rPr lang="en-US" sz="2400" dirty="0">
                <a:solidFill>
                  <a:srgbClr val="C00000"/>
                </a:solidFill>
              </a:rPr>
              <a:t>penalty</a:t>
            </a:r>
            <a:r>
              <a:rPr lang="en-US" sz="2400" dirty="0"/>
              <a:t> proportional to the sum of </a:t>
            </a:r>
            <a:r>
              <a:rPr lang="en-US" sz="2400" dirty="0">
                <a:solidFill>
                  <a:srgbClr val="C00000"/>
                </a:solidFill>
              </a:rPr>
              <a:t>squared</a:t>
            </a:r>
            <a:r>
              <a:rPr lang="en-US" sz="2400" dirty="0"/>
              <a:t> coefficients (Shrinks coefficients toward zero, but not exactly zero, more common to address multicollinearity)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F8A2A-8212-BA0D-6207-D521FAE19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545" y="6159874"/>
            <a:ext cx="2512236" cy="676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7E1DE0-43AC-CD08-B028-B8FBDE7A2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549" y="4385285"/>
            <a:ext cx="2353232" cy="6766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B021A0-F5BC-B8D2-8D5D-9442E17AA738}"/>
              </a:ext>
            </a:extLst>
          </p:cNvPr>
          <p:cNvSpPr txBox="1"/>
          <p:nvPr/>
        </p:nvSpPr>
        <p:spPr>
          <a:xfrm>
            <a:off x="4307730" y="44678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λ</a:t>
            </a:r>
            <a:r>
              <a:rPr lang="en-US" dirty="0"/>
              <a:t> controls how strong the penalty is on coefficients</a:t>
            </a:r>
          </a:p>
        </p:txBody>
      </p:sp>
    </p:spTree>
    <p:extLst>
      <p:ext uri="{BB962C8B-B14F-4D97-AF65-F5344CB8AC3E}">
        <p14:creationId xmlns:p14="http://schemas.microsoft.com/office/powerpoint/2010/main" val="3014089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CE5BD-BD76-10A4-C71F-D919F014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Heteroscedasticity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0FD6A-B4BC-65C4-EDAB-E679A58A3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480" y="1549802"/>
            <a:ext cx="11072979" cy="436666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Variance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of the residuals is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not constant </a:t>
            </a:r>
            <a:r>
              <a:rPr lang="en-US" dirty="0"/>
              <a:t>across all levels of the independent variables because:</a:t>
            </a:r>
          </a:p>
          <a:p>
            <a:r>
              <a:rPr lang="en-US" dirty="0">
                <a:solidFill>
                  <a:srgbClr val="C00000"/>
                </a:solidFill>
              </a:rPr>
              <a:t>Outliers</a:t>
            </a:r>
            <a:r>
              <a:rPr lang="en-US" dirty="0"/>
              <a:t> or extreme values in dependent variable can disproportionately influence the variance of residuals</a:t>
            </a:r>
          </a:p>
          <a:p>
            <a:r>
              <a:rPr lang="en-US" dirty="0"/>
              <a:t>Important predictor </a:t>
            </a:r>
            <a:r>
              <a:rPr lang="en-US" dirty="0">
                <a:solidFill>
                  <a:srgbClr val="C00000"/>
                </a:solidFill>
              </a:rPr>
              <a:t>variables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are left out </a:t>
            </a:r>
            <a:r>
              <a:rPr lang="en-US" dirty="0"/>
              <a:t>of the model</a:t>
            </a:r>
          </a:p>
          <a:p>
            <a:r>
              <a:rPr lang="en-US" dirty="0"/>
              <a:t>The relationship between the independent and dependent variables may </a:t>
            </a:r>
            <a:r>
              <a:rPr lang="en-US" dirty="0">
                <a:solidFill>
                  <a:srgbClr val="C00000"/>
                </a:solidFill>
              </a:rPr>
              <a:t>not be linear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variability</a:t>
            </a:r>
            <a:r>
              <a:rPr lang="en-US" dirty="0"/>
              <a:t> of the dependent variable </a:t>
            </a:r>
            <a:r>
              <a:rPr lang="en-US" dirty="0">
                <a:solidFill>
                  <a:srgbClr val="C00000"/>
                </a:solidFill>
              </a:rPr>
              <a:t>increases</a:t>
            </a:r>
            <a:r>
              <a:rPr lang="en-US" dirty="0"/>
              <a:t> with its </a:t>
            </a:r>
            <a:r>
              <a:rPr lang="en-US" dirty="0">
                <a:solidFill>
                  <a:srgbClr val="C00000"/>
                </a:solidFill>
              </a:rPr>
              <a:t>level</a:t>
            </a:r>
            <a:r>
              <a:rPr lang="en-US" dirty="0"/>
              <a:t>. For example, House price differences might vary only a little for small houses but for large houses based on their facilities (e.g., luxury features) it can be large, leading to heteroscedastic residuals.</a:t>
            </a:r>
          </a:p>
          <a:p>
            <a:r>
              <a:rPr lang="en-US" dirty="0"/>
              <a:t>Etc.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BB9FCB59-1586-1F62-889A-D9F639521447}"/>
              </a:ext>
            </a:extLst>
          </p:cNvPr>
          <p:cNvSpPr/>
          <p:nvPr/>
        </p:nvSpPr>
        <p:spPr>
          <a:xfrm>
            <a:off x="8139032" y="5161365"/>
            <a:ext cx="3580874" cy="1400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56DE76B0-BC29-16F0-DE4D-DEA8FF4B679C}"/>
              </a:ext>
            </a:extLst>
          </p:cNvPr>
          <p:cNvSpPr txBox="1"/>
          <p:nvPr/>
        </p:nvSpPr>
        <p:spPr>
          <a:xfrm>
            <a:off x="7926191" y="5217253"/>
            <a:ext cx="152478" cy="1328816"/>
          </a:xfrm>
          <a:prstGeom prst="rect">
            <a:avLst/>
          </a:prstGeom>
        </p:spPr>
        <p:txBody>
          <a:bodyPr vert="vert270" wrap="square" lIns="0" tIns="21392" rIns="0" bIns="0" rtlCol="0">
            <a:spAutoFit/>
          </a:bodyPr>
          <a:lstStyle/>
          <a:p>
            <a:pPr marL="25168">
              <a:spcBef>
                <a:spcPts val="168"/>
              </a:spcBef>
              <a:tabLst>
                <a:tab pos="1000412" algn="l"/>
              </a:tabLst>
            </a:pPr>
            <a:r>
              <a:rPr sz="991" dirty="0">
                <a:latin typeface="Arial"/>
                <a:cs typeface="Arial"/>
              </a:rPr>
              <a:t>−2000      </a:t>
            </a:r>
            <a:r>
              <a:rPr sz="991" spc="-40" dirty="0">
                <a:latin typeface="Arial"/>
                <a:cs typeface="Arial"/>
              </a:rPr>
              <a:t> </a:t>
            </a:r>
            <a:r>
              <a:rPr sz="991" dirty="0">
                <a:latin typeface="Arial"/>
                <a:cs typeface="Arial"/>
              </a:rPr>
              <a:t>0	2000</a:t>
            </a:r>
            <a:endParaRPr sz="991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CD590F-24AA-8F1E-C05E-D54B9A68AD55}"/>
              </a:ext>
            </a:extLst>
          </p:cNvPr>
          <p:cNvSpPr txBox="1"/>
          <p:nvPr/>
        </p:nvSpPr>
        <p:spPr>
          <a:xfrm>
            <a:off x="9636650" y="6390868"/>
            <a:ext cx="438270" cy="641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67" dirty="0"/>
              <a:t>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34EAE3-D070-E5A6-30FE-D2B956EC47BD}"/>
              </a:ext>
            </a:extLst>
          </p:cNvPr>
          <p:cNvCxnSpPr/>
          <p:nvPr/>
        </p:nvCxnSpPr>
        <p:spPr>
          <a:xfrm>
            <a:off x="8544933" y="5593071"/>
            <a:ext cx="0" cy="7977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A614DE-B720-F7ED-6AF9-30ADD33B54E6}"/>
              </a:ext>
            </a:extLst>
          </p:cNvPr>
          <p:cNvCxnSpPr/>
          <p:nvPr/>
        </p:nvCxnSpPr>
        <p:spPr>
          <a:xfrm>
            <a:off x="9083256" y="5442069"/>
            <a:ext cx="0" cy="7977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8D4191-B75A-2A15-2FB4-F74E1E2D98DA}"/>
              </a:ext>
            </a:extLst>
          </p:cNvPr>
          <p:cNvCxnSpPr/>
          <p:nvPr/>
        </p:nvCxnSpPr>
        <p:spPr>
          <a:xfrm>
            <a:off x="9752948" y="5593071"/>
            <a:ext cx="0" cy="64679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50A92B-B295-4E75-C38E-218F8A143439}"/>
              </a:ext>
            </a:extLst>
          </p:cNvPr>
          <p:cNvCxnSpPr/>
          <p:nvPr/>
        </p:nvCxnSpPr>
        <p:spPr>
          <a:xfrm>
            <a:off x="10356955" y="5785395"/>
            <a:ext cx="0" cy="34479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E1C27D-A867-5BC6-0BDB-55A2DC62DBA7}"/>
              </a:ext>
            </a:extLst>
          </p:cNvPr>
          <p:cNvCxnSpPr/>
          <p:nvPr/>
        </p:nvCxnSpPr>
        <p:spPr>
          <a:xfrm>
            <a:off x="10960962" y="5744073"/>
            <a:ext cx="0" cy="34479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8DCC6F-87B7-F955-0174-7F8B2C0A6DD8}"/>
              </a:ext>
            </a:extLst>
          </p:cNvPr>
          <p:cNvCxnSpPr/>
          <p:nvPr/>
        </p:nvCxnSpPr>
        <p:spPr>
          <a:xfrm>
            <a:off x="11400633" y="5702752"/>
            <a:ext cx="0" cy="38611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4D6FC47-EA84-67B4-F1EC-E87D8B66CD7A}"/>
              </a:ext>
            </a:extLst>
          </p:cNvPr>
          <p:cNvSpPr txBox="1"/>
          <p:nvPr/>
        </p:nvSpPr>
        <p:spPr>
          <a:xfrm>
            <a:off x="1919861" y="6111232"/>
            <a:ext cx="4358646" cy="76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80" dirty="0">
                <a:solidFill>
                  <a:schemeClr val="accent1">
                    <a:lumMod val="50000"/>
                  </a:schemeClr>
                </a:solidFill>
              </a:rPr>
              <a:t>Residuals (prediction error) range </a:t>
            </a:r>
            <a:r>
              <a:rPr lang="en-US" sz="2180" i="1" dirty="0">
                <a:solidFill>
                  <a:schemeClr val="accent1">
                    <a:lumMod val="50000"/>
                  </a:schemeClr>
                </a:solidFill>
              </a:rPr>
              <a:t>changes</a:t>
            </a:r>
            <a:r>
              <a:rPr lang="en-US" sz="2180" dirty="0">
                <a:solidFill>
                  <a:schemeClr val="accent1">
                    <a:lumMod val="50000"/>
                  </a:schemeClr>
                </a:solidFill>
              </a:rPr>
              <a:t> as x gets large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09DCBF-FA28-40B4-33BD-998EE7A6156E}"/>
              </a:ext>
            </a:extLst>
          </p:cNvPr>
          <p:cNvCxnSpPr>
            <a:cxnSpLocks/>
          </p:cNvCxnSpPr>
          <p:nvPr/>
        </p:nvCxnSpPr>
        <p:spPr>
          <a:xfrm flipV="1">
            <a:off x="5882640" y="6239868"/>
            <a:ext cx="2596610" cy="150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9342BBE-B253-283F-8766-AE70E3D063B1}"/>
              </a:ext>
            </a:extLst>
          </p:cNvPr>
          <p:cNvSpPr txBox="1"/>
          <p:nvPr/>
        </p:nvSpPr>
        <p:spPr>
          <a:xfrm rot="16200000">
            <a:off x="6631241" y="5471919"/>
            <a:ext cx="1843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Residuals</a:t>
            </a:r>
            <a:endParaRPr lang="en-US" sz="2774" dirty="0"/>
          </a:p>
        </p:txBody>
      </p:sp>
    </p:spTree>
    <p:extLst>
      <p:ext uri="{BB962C8B-B14F-4D97-AF65-F5344CB8AC3E}">
        <p14:creationId xmlns:p14="http://schemas.microsoft.com/office/powerpoint/2010/main" val="2453874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C3455-5184-5918-0181-E89AF055A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Heteroscedasticity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A2657-760F-94C6-02C0-AFA9CDDF6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03884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Using </a:t>
            </a:r>
            <a:r>
              <a:rPr lang="en-US" sz="2600" dirty="0">
                <a:solidFill>
                  <a:srgbClr val="C00000"/>
                </a:solidFill>
              </a:rPr>
              <a:t>data preprocessing </a:t>
            </a:r>
            <a:r>
              <a:rPr lang="en-US" sz="2600" dirty="0"/>
              <a:t>to remove outliers and noises</a:t>
            </a:r>
          </a:p>
          <a:p>
            <a:r>
              <a:rPr lang="en-US" sz="2600" dirty="0"/>
              <a:t>Adding omitted variables or </a:t>
            </a:r>
            <a:r>
              <a:rPr lang="en-US" sz="2600" dirty="0">
                <a:solidFill>
                  <a:srgbClr val="C00000"/>
                </a:solidFill>
              </a:rPr>
              <a:t>modify variables  </a:t>
            </a:r>
          </a:p>
          <a:p>
            <a:r>
              <a:rPr lang="en-US" sz="2600" dirty="0"/>
              <a:t>Using </a:t>
            </a:r>
            <a:r>
              <a:rPr lang="en-US" sz="2600" dirty="0">
                <a:solidFill>
                  <a:srgbClr val="C00000"/>
                </a:solidFill>
              </a:rPr>
              <a:t>non-linear</a:t>
            </a:r>
            <a:r>
              <a:rPr lang="en-US" sz="2600" dirty="0"/>
              <a:t> model if the relationships between dependent and independent variables is not linear</a:t>
            </a:r>
          </a:p>
          <a:p>
            <a:r>
              <a:rPr lang="en-US" sz="2600" dirty="0"/>
              <a:t>Apply </a:t>
            </a:r>
            <a:r>
              <a:rPr lang="en-US" sz="2600" dirty="0">
                <a:solidFill>
                  <a:srgbClr val="C00000"/>
                </a:solidFill>
              </a:rPr>
              <a:t>transformations</a:t>
            </a:r>
            <a:r>
              <a:rPr lang="en-US" sz="2600" dirty="0"/>
              <a:t> that stabilize variance of dependent variables</a:t>
            </a:r>
          </a:p>
          <a:p>
            <a:pPr marL="0" indent="0">
              <a:buNone/>
            </a:pPr>
            <a:r>
              <a:rPr lang="en-US" sz="2600" dirty="0"/>
              <a:t>   E.g., log transformation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91A9E-AA11-51EB-6E33-B118BF531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67" y="4674761"/>
            <a:ext cx="4245893" cy="2018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E18D01-F9CD-F412-0380-7FA703BF5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441" y="4674761"/>
            <a:ext cx="4310399" cy="19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88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647D4-9DF7-BED9-C89D-87C6E5DFD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for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8EF69-2E45-C1C2-40C4-B7D79BBE7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0" y="1561571"/>
            <a:ext cx="1117092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Regression models can be adapted for </a:t>
            </a:r>
            <a:r>
              <a:rPr lang="en-US" sz="2600" dirty="0">
                <a:solidFill>
                  <a:srgbClr val="C00000"/>
                </a:solidFill>
              </a:rPr>
              <a:t>classification tasks</a:t>
            </a:r>
          </a:p>
          <a:p>
            <a:r>
              <a:rPr lang="en-US" sz="2600" dirty="0"/>
              <a:t>Linear </a:t>
            </a:r>
            <a:r>
              <a:rPr lang="en-US" sz="2600" dirty="0">
                <a:solidFill>
                  <a:srgbClr val="C00000"/>
                </a:solidFill>
              </a:rPr>
              <a:t>regression</a:t>
            </a:r>
            <a:r>
              <a:rPr lang="en-US" sz="2600" dirty="0"/>
              <a:t> can be trained to </a:t>
            </a:r>
            <a:r>
              <a:rPr lang="en-US" sz="2600" dirty="0">
                <a:solidFill>
                  <a:srgbClr val="C00000"/>
                </a:solidFill>
              </a:rPr>
              <a:t>separate two classes </a:t>
            </a:r>
            <a:r>
              <a:rPr lang="en-US" sz="2600" dirty="0"/>
              <a:t>(class 0 under the line and class 1 over the line) if classes are </a:t>
            </a:r>
            <a:r>
              <a:rPr lang="en-US" sz="2600" dirty="0">
                <a:solidFill>
                  <a:srgbClr val="C00000"/>
                </a:solidFill>
              </a:rPr>
              <a:t>linearly separable</a:t>
            </a:r>
          </a:p>
          <a:p>
            <a:r>
              <a:rPr lang="en-US" sz="2600" dirty="0"/>
              <a:t>Values on one side of the regression line (</a:t>
            </a:r>
            <a:r>
              <a:rPr lang="en-US" sz="2600" dirty="0">
                <a:solidFill>
                  <a:srgbClr val="C00000"/>
                </a:solidFill>
              </a:rPr>
              <a:t>negative</a:t>
            </a:r>
            <a:r>
              <a:rPr lang="en-US" sz="2600" dirty="0"/>
              <a:t> outputs) are assigned to </a:t>
            </a:r>
            <a:r>
              <a:rPr lang="en-US" sz="2600" dirty="0">
                <a:solidFill>
                  <a:srgbClr val="C00000"/>
                </a:solidFill>
              </a:rPr>
              <a:t>class 0</a:t>
            </a:r>
            <a:r>
              <a:rPr lang="en-US" sz="2600" dirty="0"/>
              <a:t>, and values on the other side (</a:t>
            </a:r>
            <a:r>
              <a:rPr lang="en-US" sz="2600" dirty="0">
                <a:solidFill>
                  <a:srgbClr val="C00000"/>
                </a:solidFill>
              </a:rPr>
              <a:t>positive</a:t>
            </a:r>
            <a:r>
              <a:rPr lang="en-US" sz="2600" dirty="0"/>
              <a:t> outputs) to </a:t>
            </a:r>
            <a:r>
              <a:rPr lang="en-US" sz="2600" dirty="0">
                <a:solidFill>
                  <a:srgbClr val="C00000"/>
                </a:solidFill>
              </a:rPr>
              <a:t>class 1</a:t>
            </a:r>
            <a:r>
              <a:rPr lang="en-US" sz="2600" dirty="0"/>
              <a:t>.</a:t>
            </a:r>
          </a:p>
          <a:p>
            <a:pPr marL="0" indent="0">
              <a:buNone/>
            </a:pPr>
            <a:endParaRPr lang="en-US" sz="2600" dirty="0"/>
          </a:p>
          <a:p>
            <a:endParaRPr lang="en-US" sz="2600" dirty="0">
              <a:solidFill>
                <a:srgbClr val="C00000"/>
              </a:solidFill>
            </a:endParaRPr>
          </a:p>
          <a:p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45E7DE-40FE-BFB6-52DD-CB040C7FF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856" y="4185920"/>
            <a:ext cx="5159394" cy="2592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6013A9-51A9-FE51-CABE-5181E8BF603E}"/>
              </a:ext>
            </a:extLst>
          </p:cNvPr>
          <p:cNvSpPr txBox="1"/>
          <p:nvPr/>
        </p:nvSpPr>
        <p:spPr>
          <a:xfrm>
            <a:off x="1270000" y="4434059"/>
            <a:ext cx="55351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Problem</a:t>
            </a:r>
            <a:r>
              <a:rPr lang="en-US" sz="2400" dirty="0"/>
              <a:t> : There is </a:t>
            </a:r>
            <a:r>
              <a:rPr lang="en-US" sz="2400" dirty="0">
                <a:solidFill>
                  <a:srgbClr val="C00000"/>
                </a:solidFill>
              </a:rPr>
              <a:t>no difference </a:t>
            </a:r>
            <a:r>
              <a:rPr lang="en-US" sz="2400" dirty="0"/>
              <a:t>between a very </a:t>
            </a:r>
            <a:r>
              <a:rPr lang="en-US" sz="2400" dirty="0">
                <a:solidFill>
                  <a:srgbClr val="C00000"/>
                </a:solidFill>
              </a:rPr>
              <a:t>high</a:t>
            </a:r>
            <a:r>
              <a:rPr lang="en-US" sz="2400" dirty="0"/>
              <a:t> positive value (a good signal of a class 1) and a very </a:t>
            </a:r>
            <a:r>
              <a:rPr lang="en-US" sz="2400" dirty="0">
                <a:solidFill>
                  <a:srgbClr val="C00000"/>
                </a:solidFill>
              </a:rPr>
              <a:t>small</a:t>
            </a:r>
            <a:r>
              <a:rPr lang="en-US" sz="2400" dirty="0"/>
              <a:t> positive value (the same problem also for the negative values)</a:t>
            </a:r>
          </a:p>
        </p:txBody>
      </p:sp>
    </p:spTree>
    <p:extLst>
      <p:ext uri="{BB962C8B-B14F-4D97-AF65-F5344CB8AC3E}">
        <p14:creationId xmlns:p14="http://schemas.microsoft.com/office/powerpoint/2010/main" val="2621644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8F343-D188-A471-1248-80C181C88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130" y="367171"/>
            <a:ext cx="10515600" cy="1325563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A34D1-E3D9-21E7-6716-46C06338A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130" y="1692734"/>
            <a:ext cx="110744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Applies the </a:t>
            </a:r>
            <a:r>
              <a:rPr lang="en-US" dirty="0">
                <a:solidFill>
                  <a:srgbClr val="C00000"/>
                </a:solidFill>
              </a:rPr>
              <a:t>Sigmoid</a:t>
            </a:r>
            <a:r>
              <a:rPr lang="en-US" dirty="0"/>
              <a:t> function to the linear regression output, converting it into a </a:t>
            </a:r>
            <a:r>
              <a:rPr lang="en-US" dirty="0">
                <a:solidFill>
                  <a:srgbClr val="C00000"/>
                </a:solidFill>
              </a:rPr>
              <a:t>probability</a:t>
            </a:r>
            <a:r>
              <a:rPr lang="en-US" dirty="0"/>
              <a:t> of a class (a value between </a:t>
            </a:r>
            <a:r>
              <a:rPr lang="en-US" dirty="0">
                <a:solidFill>
                  <a:srgbClr val="C00000"/>
                </a:solidFill>
              </a:rPr>
              <a:t>0 </a:t>
            </a: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</a:rPr>
              <a:t>1)</a:t>
            </a:r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748AD3C3-C653-DAEA-A5A3-30F5779AE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350" y="3231775"/>
            <a:ext cx="5224180" cy="3617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C434A-F2AD-9C69-C23F-2B64DD1702DA}"/>
              </a:ext>
            </a:extLst>
          </p:cNvPr>
          <p:cNvSpPr txBox="1"/>
          <p:nvPr/>
        </p:nvSpPr>
        <p:spPr>
          <a:xfrm>
            <a:off x="843280" y="331409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</a:rPr>
              <a:t>Simple Logistic Regression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A3F1A-0BE1-F59B-E251-483AA827A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097" y="2536450"/>
            <a:ext cx="3438525" cy="695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EB9866-E61F-B01E-2D43-7B2ECDFDF6E1}"/>
              </a:ext>
            </a:extLst>
          </p:cNvPr>
          <p:cNvSpPr txBox="1"/>
          <p:nvPr/>
        </p:nvSpPr>
        <p:spPr>
          <a:xfrm>
            <a:off x="843280" y="5228464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Multivariable logistic regression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s-ES" sz="2800" b="0" i="1" dirty="0">
                <a:solidFill>
                  <a:srgbClr val="333333"/>
                </a:solidFill>
                <a:effectLst/>
                <a:latin typeface="AmazonEmber"/>
              </a:rPr>
              <a:t>y</a:t>
            </a:r>
            <a:r>
              <a:rPr lang="es-ES" sz="2800" b="0" i="0" dirty="0">
                <a:solidFill>
                  <a:srgbClr val="333333"/>
                </a:solidFill>
                <a:effectLst/>
                <a:latin typeface="AmazonEmber"/>
              </a:rPr>
              <a:t> = </a:t>
            </a:r>
            <a:r>
              <a:rPr lang="es-ES" sz="2800" b="0" i="1" dirty="0" err="1">
                <a:solidFill>
                  <a:srgbClr val="333333"/>
                </a:solidFill>
                <a:effectLst/>
                <a:latin typeface="AmazonEmber"/>
              </a:rPr>
              <a:t>Sigmoid</a:t>
            </a:r>
            <a:r>
              <a:rPr lang="es-ES" sz="2800" b="0" i="1" dirty="0">
                <a:solidFill>
                  <a:srgbClr val="333333"/>
                </a:solidFill>
                <a:effectLst/>
                <a:latin typeface="AmazonEmber"/>
              </a:rPr>
              <a:t> </a:t>
            </a:r>
            <a:r>
              <a:rPr lang="es-ES" sz="2800" b="0" i="0" dirty="0">
                <a:solidFill>
                  <a:srgbClr val="333333"/>
                </a:solidFill>
                <a:effectLst/>
                <a:latin typeface="AmazonEmber"/>
              </a:rPr>
              <a:t>(β</a:t>
            </a:r>
            <a:r>
              <a:rPr lang="es-ES" sz="2800" b="0" i="0" baseline="-25000" dirty="0">
                <a:solidFill>
                  <a:srgbClr val="333333"/>
                </a:solidFill>
                <a:effectLst/>
                <a:latin typeface="AmazonEmber"/>
              </a:rPr>
              <a:t>0</a:t>
            </a:r>
            <a:r>
              <a:rPr lang="es-ES" sz="2800" b="0" i="0" dirty="0">
                <a:solidFill>
                  <a:srgbClr val="333333"/>
                </a:solidFill>
                <a:effectLst/>
                <a:latin typeface="AmazonEmber"/>
              </a:rPr>
              <a:t> + β</a:t>
            </a:r>
            <a:r>
              <a:rPr lang="es-ES" sz="2800" b="0" i="0" baseline="-25000" dirty="0">
                <a:solidFill>
                  <a:srgbClr val="333333"/>
                </a:solidFill>
                <a:effectLst/>
                <a:latin typeface="AmazonEmber"/>
              </a:rPr>
              <a:t>1</a:t>
            </a:r>
            <a:r>
              <a:rPr lang="es-ES" sz="2800" b="0" i="1" dirty="0">
                <a:solidFill>
                  <a:srgbClr val="333333"/>
                </a:solidFill>
                <a:effectLst/>
                <a:latin typeface="AmazonEmber"/>
              </a:rPr>
              <a:t>x</a:t>
            </a:r>
            <a:r>
              <a:rPr lang="es-ES" sz="2800" b="0" i="0" baseline="-25000" dirty="0">
                <a:solidFill>
                  <a:srgbClr val="333333"/>
                </a:solidFill>
                <a:effectLst/>
                <a:latin typeface="AmazonEmber"/>
              </a:rPr>
              <a:t>1</a:t>
            </a:r>
            <a:r>
              <a:rPr lang="es-ES" sz="2800" b="0" i="0" dirty="0">
                <a:solidFill>
                  <a:srgbClr val="333333"/>
                </a:solidFill>
                <a:effectLst/>
                <a:latin typeface="AmazonEmber"/>
              </a:rPr>
              <a:t> + β</a:t>
            </a:r>
            <a:r>
              <a:rPr lang="es-ES" sz="2800" b="0" i="0" baseline="-25000" dirty="0">
                <a:solidFill>
                  <a:srgbClr val="333333"/>
                </a:solidFill>
                <a:effectLst/>
                <a:latin typeface="AmazonEmber"/>
              </a:rPr>
              <a:t>2</a:t>
            </a:r>
            <a:r>
              <a:rPr lang="es-ES" sz="2800" b="0" i="1" dirty="0">
                <a:solidFill>
                  <a:srgbClr val="333333"/>
                </a:solidFill>
                <a:effectLst/>
                <a:latin typeface="AmazonEmber"/>
              </a:rPr>
              <a:t>x</a:t>
            </a:r>
            <a:r>
              <a:rPr lang="es-ES" sz="2800" b="0" i="0" baseline="-25000" dirty="0">
                <a:solidFill>
                  <a:srgbClr val="333333"/>
                </a:solidFill>
                <a:effectLst/>
                <a:latin typeface="AmazonEmber"/>
              </a:rPr>
              <a:t>2</a:t>
            </a:r>
            <a:r>
              <a:rPr lang="es-ES" sz="2800" b="0" i="0" dirty="0">
                <a:solidFill>
                  <a:srgbClr val="333333"/>
                </a:solidFill>
                <a:effectLst/>
                <a:latin typeface="AmazonEmber"/>
              </a:rPr>
              <a:t>+… β</a:t>
            </a:r>
            <a:r>
              <a:rPr lang="es-ES" sz="2800" b="0" i="0" baseline="-25000" dirty="0" err="1">
                <a:solidFill>
                  <a:srgbClr val="333333"/>
                </a:solidFill>
                <a:effectLst/>
                <a:latin typeface="AmazonEmber"/>
              </a:rPr>
              <a:t>n</a:t>
            </a:r>
            <a:r>
              <a:rPr lang="es-ES" sz="2800" b="0" i="1" dirty="0" err="1">
                <a:solidFill>
                  <a:srgbClr val="333333"/>
                </a:solidFill>
                <a:effectLst/>
                <a:latin typeface="AmazonEmber"/>
              </a:rPr>
              <a:t>x</a:t>
            </a:r>
            <a:r>
              <a:rPr lang="es-ES" sz="2800" b="0" i="0" baseline="-25000" dirty="0" err="1">
                <a:solidFill>
                  <a:srgbClr val="333333"/>
                </a:solidFill>
                <a:effectLst/>
                <a:latin typeface="AmazonEmber"/>
              </a:rPr>
              <a:t>n</a:t>
            </a:r>
            <a:r>
              <a:rPr lang="es-ES" sz="2800" b="0" i="0" dirty="0">
                <a:solidFill>
                  <a:srgbClr val="333333"/>
                </a:solidFill>
                <a:effectLst/>
                <a:latin typeface="AmazonEmber"/>
              </a:rPr>
              <a:t>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50286B-1222-D159-A86A-B03A1BA9DE07}"/>
              </a:ext>
            </a:extLst>
          </p:cNvPr>
          <p:cNvSpPr txBox="1"/>
          <p:nvPr/>
        </p:nvSpPr>
        <p:spPr>
          <a:xfrm>
            <a:off x="843280" y="401180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0" i="1" dirty="0">
                <a:solidFill>
                  <a:srgbClr val="333333"/>
                </a:solidFill>
                <a:effectLst/>
                <a:latin typeface="AmazonEmber"/>
              </a:rPr>
              <a:t>y</a:t>
            </a:r>
            <a:r>
              <a:rPr lang="es-ES" sz="2800" b="0" i="0" dirty="0">
                <a:solidFill>
                  <a:srgbClr val="333333"/>
                </a:solidFill>
                <a:effectLst/>
                <a:latin typeface="AmazonEmber"/>
              </a:rPr>
              <a:t> = </a:t>
            </a:r>
            <a:r>
              <a:rPr lang="es-ES" sz="2800" b="0" i="1" dirty="0" err="1">
                <a:solidFill>
                  <a:srgbClr val="333333"/>
                </a:solidFill>
                <a:effectLst/>
                <a:latin typeface="AmazonEmber"/>
              </a:rPr>
              <a:t>Sigmoid</a:t>
            </a:r>
            <a:r>
              <a:rPr lang="es-ES" sz="2800" b="0" i="1" dirty="0">
                <a:solidFill>
                  <a:srgbClr val="333333"/>
                </a:solidFill>
                <a:effectLst/>
                <a:latin typeface="AmazonEmber"/>
              </a:rPr>
              <a:t> </a:t>
            </a:r>
            <a:r>
              <a:rPr lang="es-ES" sz="2800" b="0" i="0" dirty="0">
                <a:solidFill>
                  <a:srgbClr val="333333"/>
                </a:solidFill>
                <a:effectLst/>
                <a:latin typeface="AmazonEmber"/>
              </a:rPr>
              <a:t>(</a:t>
            </a:r>
            <a:r>
              <a:rPr lang="es-ES" sz="2800" b="0" i="0" dirty="0" err="1">
                <a:solidFill>
                  <a:srgbClr val="333333"/>
                </a:solidFill>
                <a:effectLst/>
                <a:latin typeface="AmazonEmber"/>
              </a:rPr>
              <a:t>bX</a:t>
            </a:r>
            <a:r>
              <a:rPr lang="es-ES" sz="2800" b="0" i="0" dirty="0">
                <a:solidFill>
                  <a:srgbClr val="333333"/>
                </a:solidFill>
                <a:effectLst/>
                <a:latin typeface="AmazonEmber"/>
              </a:rPr>
              <a:t> + a) 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129452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Binary Classification with Probabilities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33856"/>
            <a:ext cx="10647680" cy="4632325"/>
          </a:xfrm>
        </p:spPr>
        <p:txBody>
          <a:bodyPr>
            <a:normAutofit/>
          </a:bodyPr>
          <a:lstStyle/>
          <a:p>
            <a:pPr marL="320675" indent="-320675" defTabSz="852488">
              <a:spcBef>
                <a:spcPct val="45000"/>
              </a:spcBef>
            </a:pPr>
            <a:r>
              <a:rPr lang="en-US" sz="2600" dirty="0"/>
              <a:t>LR outputs a value between 0 and 1. </a:t>
            </a:r>
            <a:r>
              <a:rPr lang="en-US" sz="2600" dirty="0">
                <a:solidFill>
                  <a:srgbClr val="C00000"/>
                </a:solidFill>
              </a:rPr>
              <a:t>Larger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positive</a:t>
            </a:r>
            <a:r>
              <a:rPr lang="en-US" sz="2600" dirty="0"/>
              <a:t> values produce outputs closer to </a:t>
            </a:r>
            <a:r>
              <a:rPr lang="en-US" sz="2600" dirty="0">
                <a:solidFill>
                  <a:srgbClr val="C00000"/>
                </a:solidFill>
              </a:rPr>
              <a:t>1</a:t>
            </a:r>
            <a:r>
              <a:rPr lang="en-US" sz="2600" dirty="0"/>
              <a:t> and </a:t>
            </a:r>
            <a:r>
              <a:rPr lang="en-US" sz="2600" dirty="0">
                <a:solidFill>
                  <a:srgbClr val="C00000"/>
                </a:solidFill>
              </a:rPr>
              <a:t>larger negative </a:t>
            </a:r>
            <a:r>
              <a:rPr lang="en-US" sz="2600" dirty="0"/>
              <a:t>values produce outputs closer to </a:t>
            </a:r>
            <a:r>
              <a:rPr lang="en-US" sz="2600" dirty="0">
                <a:solidFill>
                  <a:srgbClr val="C00000"/>
                </a:solidFill>
              </a:rPr>
              <a:t>0</a:t>
            </a:r>
            <a:r>
              <a:rPr lang="en-US" sz="2600" dirty="0"/>
              <a:t>.</a:t>
            </a:r>
          </a:p>
          <a:p>
            <a:pPr marL="320675" indent="-320675" defTabSz="852488">
              <a:spcBef>
                <a:spcPct val="45000"/>
              </a:spcBef>
            </a:pPr>
            <a:r>
              <a:rPr lang="en-US" sz="2600" dirty="0"/>
              <a:t>The output of the logistic function is interpreted as the </a:t>
            </a:r>
            <a:r>
              <a:rPr lang="en-US" sz="2600" dirty="0">
                <a:solidFill>
                  <a:srgbClr val="C00000"/>
                </a:solidFill>
              </a:rPr>
              <a:t>probability</a:t>
            </a:r>
            <a:r>
              <a:rPr lang="en-US" sz="2600" dirty="0"/>
              <a:t> that a given input x belongs to the </a:t>
            </a:r>
            <a:r>
              <a:rPr lang="en-US" sz="2600" dirty="0">
                <a:solidFill>
                  <a:srgbClr val="C00000"/>
                </a:solidFill>
              </a:rPr>
              <a:t>positive class</a:t>
            </a:r>
            <a:r>
              <a:rPr lang="en-US" sz="2600" dirty="0"/>
              <a:t>. </a:t>
            </a:r>
          </a:p>
          <a:p>
            <a:r>
              <a:rPr lang="en-US" sz="2600" dirty="0"/>
              <a:t>For two classes, if the value is greater than a </a:t>
            </a:r>
            <a:r>
              <a:rPr lang="en-US" sz="2600" dirty="0">
                <a:solidFill>
                  <a:srgbClr val="C00000"/>
                </a:solidFill>
              </a:rPr>
              <a:t>threshold</a:t>
            </a:r>
            <a:r>
              <a:rPr lang="en-US" sz="2600" dirty="0"/>
              <a:t> (e.g., 0.5) then it belongs to Class 1, otherwise it belongs to Class 0. </a:t>
            </a:r>
          </a:p>
          <a:p>
            <a:pPr marL="320675" indent="-320675" defTabSz="852488">
              <a:spcBef>
                <a:spcPct val="45000"/>
              </a:spcBef>
            </a:pPr>
            <a:endParaRPr lang="en-US" sz="2600" dirty="0"/>
          </a:p>
          <a:p>
            <a:pPr marL="320675" indent="-320675" defTabSz="852488">
              <a:spcBef>
                <a:spcPct val="45000"/>
              </a:spcBef>
            </a:pPr>
            <a:endParaRPr lang="en-US" sz="2600" dirty="0">
              <a:latin typeface="Tekton Pro" pitchFamily="34" charset="0"/>
            </a:endParaRPr>
          </a:p>
          <a:p>
            <a:pPr marL="0" indent="0" defTabSz="852488">
              <a:spcBef>
                <a:spcPct val="45000"/>
              </a:spcBef>
              <a:buNone/>
            </a:pPr>
            <a:endParaRPr lang="en-US" sz="2600" dirty="0">
              <a:latin typeface="Tekton Pro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868FD-9CF0-D349-5870-3FEACF66C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224" y="4289032"/>
            <a:ext cx="3905018" cy="24978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560763-C665-C5F0-6912-80C558FC0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081" y="4374359"/>
            <a:ext cx="3340280" cy="221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44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74BBB-B915-5700-16EC-E9DD7654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CC1DB-0052-1ADB-934B-0F796F93A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/>
              <a:t>Task:</a:t>
            </a:r>
            <a:r>
              <a:rPr lang="en-US" sz="2600" dirty="0"/>
              <a:t> Predicting </a:t>
            </a:r>
            <a:r>
              <a:rPr lang="en-US" sz="2600" dirty="0">
                <a:solidFill>
                  <a:srgbClr val="C00000"/>
                </a:solidFill>
              </a:rPr>
              <a:t>Sepsis</a:t>
            </a:r>
            <a:r>
              <a:rPr lang="en-US" sz="2600" dirty="0"/>
              <a:t> (label) using the following features:</a:t>
            </a:r>
          </a:p>
          <a:p>
            <a:pPr marL="0" indent="0">
              <a:buNone/>
            </a:pPr>
            <a:r>
              <a:rPr lang="en-US" sz="2600" dirty="0"/>
              <a:t>Feature 1 (x1): Severity of Fever  (0-3)</a:t>
            </a:r>
          </a:p>
          <a:p>
            <a:pPr marL="0" indent="0">
              <a:buNone/>
            </a:pPr>
            <a:r>
              <a:rPr lang="en-US" sz="2600" dirty="0"/>
              <a:t>Feature 2 (x2): Severity of Chills  (0-3)</a:t>
            </a:r>
          </a:p>
          <a:p>
            <a:pPr marL="0" indent="0">
              <a:buNone/>
            </a:pPr>
            <a:r>
              <a:rPr lang="en-US" sz="2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Suppose after </a:t>
            </a:r>
            <a:r>
              <a:rPr lang="en-US" sz="26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training model </a:t>
            </a:r>
            <a:r>
              <a:rPr lang="en-US" sz="2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using the training data, the coefficients would be as follows: </a:t>
            </a: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</a:t>
            </a:r>
            <a:r>
              <a:rPr lang="en-US" sz="18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0</a:t>
            </a:r>
            <a:r>
              <a:rPr lang="en-US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= </a:t>
            </a: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-1.0, B</a:t>
            </a:r>
            <a:r>
              <a:rPr lang="en-US" sz="18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= </a:t>
            </a:r>
            <a:r>
              <a:rPr lang="en-US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0.5</a:t>
            </a: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, B</a:t>
            </a:r>
            <a:r>
              <a:rPr lang="en-US" sz="16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= </a:t>
            </a:r>
            <a:r>
              <a:rPr lang="en-US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0.8</a:t>
            </a:r>
            <a:endParaRPr lang="en-US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6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C7622B-2881-B044-2618-95F8F0896DD4}"/>
              </a:ext>
            </a:extLst>
          </p:cNvPr>
          <p:cNvGraphicFramePr>
            <a:graphicFrameLocks/>
          </p:cNvGraphicFramePr>
          <p:nvPr/>
        </p:nvGraphicFramePr>
        <p:xfrm>
          <a:off x="986791" y="4703218"/>
          <a:ext cx="4358639" cy="2021520"/>
        </p:xfrm>
        <a:graphic>
          <a:graphicData uri="http://schemas.openxmlformats.org/drawingml/2006/table">
            <a:tbl>
              <a:tblPr firstRow="1" firstCol="1" bandRow="1"/>
              <a:tblGrid>
                <a:gridCol w="1564769">
                  <a:extLst>
                    <a:ext uri="{9D8B030D-6E8A-4147-A177-3AD203B41FA5}">
                      <a16:colId xmlns:a16="http://schemas.microsoft.com/office/drawing/2014/main" val="3297362997"/>
                    </a:ext>
                  </a:extLst>
                </a:gridCol>
                <a:gridCol w="1473700">
                  <a:extLst>
                    <a:ext uri="{9D8B030D-6E8A-4147-A177-3AD203B41FA5}">
                      <a16:colId xmlns:a16="http://schemas.microsoft.com/office/drawing/2014/main" val="1450395239"/>
                    </a:ext>
                  </a:extLst>
                </a:gridCol>
                <a:gridCol w="1320170">
                  <a:extLst>
                    <a:ext uri="{9D8B030D-6E8A-4147-A177-3AD203B41FA5}">
                      <a16:colId xmlns:a16="http://schemas.microsoft.com/office/drawing/2014/main" val="652030217"/>
                    </a:ext>
                  </a:extLst>
                </a:gridCol>
              </a:tblGrid>
              <a:tr h="3369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Fever Severity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Chills Severity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Sepsis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411277"/>
                  </a:ext>
                </a:extLst>
              </a:tr>
              <a:tr h="3369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03597"/>
                  </a:ext>
                </a:extLst>
              </a:tr>
              <a:tr h="3369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311352"/>
                  </a:ext>
                </a:extLst>
              </a:tr>
              <a:tr h="3369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66526"/>
                  </a:ext>
                </a:extLst>
              </a:tr>
              <a:tr h="3369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327165"/>
                  </a:ext>
                </a:extLst>
              </a:tr>
              <a:tr h="3369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40443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2A6E50A-7031-26D5-A42D-FCD377F520F4}"/>
              </a:ext>
            </a:extLst>
          </p:cNvPr>
          <p:cNvSpPr txBox="1"/>
          <p:nvPr/>
        </p:nvSpPr>
        <p:spPr>
          <a:xfrm>
            <a:off x="6292850" y="5637443"/>
            <a:ext cx="52019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y = </a:t>
            </a:r>
            <a:r>
              <a:rPr lang="en-US" sz="2000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Sigmoid </a:t>
            </a:r>
            <a:r>
              <a:rPr lang="en-US" sz="20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rgbClr val="C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− </a:t>
            </a:r>
            <a:r>
              <a:rPr lang="en-US" sz="2000" dirty="0">
                <a:solidFill>
                  <a:srgbClr val="C00000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1.0 + </a:t>
            </a:r>
            <a:r>
              <a:rPr lang="en-US" sz="20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0.5</a:t>
            </a:r>
            <a:r>
              <a:rPr lang="en-US" sz="20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×</a:t>
            </a:r>
            <a:r>
              <a:rPr lang="en-US" sz="20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Fever + 0.8</a:t>
            </a:r>
            <a:r>
              <a:rPr lang="en-US" sz="20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×</a:t>
            </a:r>
            <a:r>
              <a:rPr lang="en-US" sz="20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Chills)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CD9430-C06E-4E0B-2893-7F23B83086B9}"/>
              </a:ext>
            </a:extLst>
          </p:cNvPr>
          <p:cNvSpPr txBox="1"/>
          <p:nvPr/>
        </p:nvSpPr>
        <p:spPr>
          <a:xfrm>
            <a:off x="2275840" y="4312585"/>
            <a:ext cx="1747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Training Data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C958E-0CF0-2596-A7AB-6E19508B6E21}"/>
              </a:ext>
            </a:extLst>
          </p:cNvPr>
          <p:cNvSpPr txBox="1"/>
          <p:nvPr/>
        </p:nvSpPr>
        <p:spPr>
          <a:xfrm>
            <a:off x="6292850" y="470321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0" i="1" dirty="0">
                <a:solidFill>
                  <a:srgbClr val="333333"/>
                </a:solidFill>
                <a:effectLst/>
                <a:latin typeface="AmazonEmber"/>
              </a:rPr>
              <a:t>y</a:t>
            </a:r>
            <a:r>
              <a:rPr lang="es-ES" sz="2800" b="0" i="0" dirty="0">
                <a:solidFill>
                  <a:srgbClr val="333333"/>
                </a:solidFill>
                <a:effectLst/>
                <a:latin typeface="AmazonEmber"/>
              </a:rPr>
              <a:t> = </a:t>
            </a:r>
            <a:r>
              <a:rPr lang="es-ES" sz="2800" b="0" i="1" dirty="0" err="1">
                <a:solidFill>
                  <a:srgbClr val="333333"/>
                </a:solidFill>
                <a:effectLst/>
                <a:latin typeface="AmazonEmber"/>
              </a:rPr>
              <a:t>Sigmoid</a:t>
            </a:r>
            <a:r>
              <a:rPr lang="es-ES" sz="2800" b="0" i="1" dirty="0">
                <a:solidFill>
                  <a:srgbClr val="333333"/>
                </a:solidFill>
                <a:effectLst/>
                <a:latin typeface="AmazonEmber"/>
              </a:rPr>
              <a:t> </a:t>
            </a:r>
            <a:r>
              <a:rPr lang="es-ES" sz="2800" b="0" i="0" dirty="0">
                <a:solidFill>
                  <a:srgbClr val="333333"/>
                </a:solidFill>
                <a:effectLst/>
                <a:latin typeface="AmazonEmber"/>
              </a:rPr>
              <a:t>(β</a:t>
            </a:r>
            <a:r>
              <a:rPr lang="es-ES" sz="2800" b="0" i="0" baseline="-25000" dirty="0">
                <a:solidFill>
                  <a:srgbClr val="333333"/>
                </a:solidFill>
                <a:effectLst/>
                <a:latin typeface="AmazonEmber"/>
              </a:rPr>
              <a:t>0</a:t>
            </a:r>
            <a:r>
              <a:rPr lang="es-ES" sz="2800" b="0" i="0" dirty="0">
                <a:solidFill>
                  <a:srgbClr val="333333"/>
                </a:solidFill>
                <a:effectLst/>
                <a:latin typeface="AmazonEmber"/>
              </a:rPr>
              <a:t> + β</a:t>
            </a:r>
            <a:r>
              <a:rPr lang="es-ES" sz="2800" b="0" i="0" baseline="-25000" dirty="0">
                <a:solidFill>
                  <a:srgbClr val="333333"/>
                </a:solidFill>
                <a:effectLst/>
                <a:latin typeface="AmazonEmber"/>
              </a:rPr>
              <a:t>1</a:t>
            </a:r>
            <a:r>
              <a:rPr lang="es-ES" sz="2800" b="0" i="1" dirty="0">
                <a:solidFill>
                  <a:srgbClr val="333333"/>
                </a:solidFill>
                <a:effectLst/>
                <a:latin typeface="AmazonEmber"/>
              </a:rPr>
              <a:t>x</a:t>
            </a:r>
            <a:r>
              <a:rPr lang="es-ES" sz="2800" b="0" i="0" baseline="-25000" dirty="0">
                <a:solidFill>
                  <a:srgbClr val="333333"/>
                </a:solidFill>
                <a:effectLst/>
                <a:latin typeface="AmazonEmber"/>
              </a:rPr>
              <a:t>1</a:t>
            </a:r>
            <a:r>
              <a:rPr lang="es-ES" sz="2800" b="0" i="0" dirty="0">
                <a:solidFill>
                  <a:srgbClr val="333333"/>
                </a:solidFill>
                <a:effectLst/>
                <a:latin typeface="AmazonEmber"/>
              </a:rPr>
              <a:t> + β</a:t>
            </a:r>
            <a:r>
              <a:rPr lang="es-ES" sz="2800" b="0" i="0" baseline="-25000" dirty="0">
                <a:solidFill>
                  <a:srgbClr val="333333"/>
                </a:solidFill>
                <a:effectLst/>
                <a:latin typeface="AmazonEmber"/>
              </a:rPr>
              <a:t>2</a:t>
            </a:r>
            <a:r>
              <a:rPr lang="es-ES" sz="2800" b="0" i="1" dirty="0">
                <a:solidFill>
                  <a:srgbClr val="333333"/>
                </a:solidFill>
                <a:effectLst/>
                <a:latin typeface="AmazonEmber"/>
              </a:rPr>
              <a:t>x</a:t>
            </a:r>
            <a:r>
              <a:rPr lang="es-ES" sz="2800" b="0" i="0" baseline="-25000" dirty="0">
                <a:solidFill>
                  <a:srgbClr val="333333"/>
                </a:solidFill>
                <a:effectLst/>
                <a:latin typeface="AmazonEmber"/>
              </a:rPr>
              <a:t>2</a:t>
            </a:r>
            <a:r>
              <a:rPr lang="es-ES" sz="2800" b="0" i="0" dirty="0">
                <a:solidFill>
                  <a:srgbClr val="333333"/>
                </a:solidFill>
                <a:effectLst/>
                <a:latin typeface="AmazonEmber"/>
              </a:rPr>
              <a:t>+… β</a:t>
            </a:r>
            <a:r>
              <a:rPr lang="es-ES" sz="2800" b="0" i="0" baseline="-25000" dirty="0" err="1">
                <a:solidFill>
                  <a:srgbClr val="333333"/>
                </a:solidFill>
                <a:effectLst/>
                <a:latin typeface="AmazonEmber"/>
              </a:rPr>
              <a:t>n</a:t>
            </a:r>
            <a:r>
              <a:rPr lang="es-ES" sz="2800" b="0" i="1" dirty="0" err="1">
                <a:solidFill>
                  <a:srgbClr val="333333"/>
                </a:solidFill>
                <a:effectLst/>
                <a:latin typeface="AmazonEmber"/>
              </a:rPr>
              <a:t>x</a:t>
            </a:r>
            <a:r>
              <a:rPr lang="es-ES" sz="2800" b="0" i="0" baseline="-25000" dirty="0" err="1">
                <a:solidFill>
                  <a:srgbClr val="333333"/>
                </a:solidFill>
                <a:effectLst/>
                <a:latin typeface="AmazonEmber"/>
              </a:rPr>
              <a:t>n</a:t>
            </a:r>
            <a:r>
              <a:rPr lang="es-ES" sz="2800" b="0" i="0" dirty="0">
                <a:solidFill>
                  <a:srgbClr val="333333"/>
                </a:solidFill>
                <a:effectLst/>
                <a:latin typeface="AmazonEmb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7835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0903-AC93-5FB8-1414-E1913E4A7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Inference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4AA18-86E7-4076-3536-6899B7909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0" y="1825625"/>
            <a:ext cx="1147064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Probability(</a:t>
            </a:r>
            <a:r>
              <a:rPr lang="en-US" sz="20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Sepsis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effectLst/>
                <a:latin typeface="Cambria Math" panose="02040503050406030204" pitchFamily="18" charset="0"/>
                <a:ea typeface="Aptos" panose="020B0004020202020204" pitchFamily="34" charset="0"/>
                <a:cs typeface="Cambria Math" panose="02040503050406030204" pitchFamily="18" charset="0"/>
              </a:rPr>
              <a:t>∣ </a:t>
            </a:r>
            <a:r>
              <a:rPr lang="en-US" sz="20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Fever Severity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Chills Severity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)= 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Sigmoid 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(0.5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×</a:t>
            </a:r>
            <a:r>
              <a:rPr lang="en-US" sz="20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Fever 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+ 0.8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×</a:t>
            </a:r>
            <a:r>
              <a:rPr lang="en-US" sz="20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Chills  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− 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1.0)</a:t>
            </a:r>
          </a:p>
          <a:p>
            <a:pPr marL="0" indent="0">
              <a:buNone/>
            </a:pPr>
            <a:r>
              <a:rPr lang="en-US" sz="2000" dirty="0"/>
              <a:t>To classify </a:t>
            </a:r>
            <a:r>
              <a:rPr lang="en-US" sz="2000" dirty="0">
                <a:solidFill>
                  <a:srgbClr val="C00000"/>
                </a:solidFill>
              </a:rPr>
              <a:t>new cases</a:t>
            </a:r>
            <a:r>
              <a:rPr lang="en-US" sz="2000" dirty="0"/>
              <a:t>, we can use the trained model: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Probability(Sepsis∣2,1)=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Sigmoid</a:t>
            </a:r>
            <a:r>
              <a:rPr lang="en-US" sz="2000" dirty="0"/>
              <a:t>(0.5×2+0.8×1−1.0) = 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Sigmoid </a:t>
            </a:r>
            <a:r>
              <a:rPr lang="el-GR" sz="2000" dirty="0"/>
              <a:t>(1.6)</a:t>
            </a:r>
            <a:r>
              <a:rPr lang="en-US" sz="2000" dirty="0"/>
              <a:t> ​= </a:t>
            </a:r>
            <a:r>
              <a:rPr lang="en-US" sz="2000" dirty="0">
                <a:solidFill>
                  <a:srgbClr val="C00000"/>
                </a:solidFill>
              </a:rPr>
              <a:t>0.832</a:t>
            </a:r>
          </a:p>
          <a:p>
            <a:pPr marL="0" indent="0">
              <a:buNone/>
            </a:pPr>
            <a:r>
              <a:rPr lang="en-US" sz="2000" dirty="0"/>
              <a:t>Since 0.832 is greater than 0.5, the model classifies the case as </a:t>
            </a:r>
            <a:r>
              <a:rPr lang="en-US" sz="2000" dirty="0">
                <a:solidFill>
                  <a:srgbClr val="C00000"/>
                </a:solidFill>
              </a:rPr>
              <a:t>Sepsis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Probability(Sepsis∣1,0)=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Sigmoid</a:t>
            </a:r>
            <a:r>
              <a:rPr lang="en-US" sz="2000" dirty="0"/>
              <a:t>(0.5×1+0.8×0−1.0) = 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Sigmoid </a:t>
            </a:r>
            <a:r>
              <a:rPr lang="el-GR" sz="2000" dirty="0"/>
              <a:t>(</a:t>
            </a:r>
            <a:r>
              <a:rPr lang="en-US" sz="2000" dirty="0"/>
              <a:t>-0.5</a:t>
            </a:r>
            <a:r>
              <a:rPr lang="el-GR" sz="2000" dirty="0"/>
              <a:t>)</a:t>
            </a:r>
            <a:r>
              <a:rPr lang="en-US" sz="2000" dirty="0"/>
              <a:t> ​= </a:t>
            </a:r>
            <a:r>
              <a:rPr lang="en-US" sz="2000" dirty="0">
                <a:solidFill>
                  <a:srgbClr val="C00000"/>
                </a:solidFill>
              </a:rPr>
              <a:t>0.377</a:t>
            </a:r>
          </a:p>
          <a:p>
            <a:pPr marL="0" indent="0">
              <a:buNone/>
            </a:pPr>
            <a:r>
              <a:rPr lang="en-US" sz="2000" dirty="0"/>
              <a:t>Since 0.377 is less than 0.5, the model classifies the case as </a:t>
            </a:r>
            <a:r>
              <a:rPr lang="en-US" sz="2000" dirty="0">
                <a:solidFill>
                  <a:srgbClr val="C00000"/>
                </a:solidFill>
              </a:rPr>
              <a:t>Normal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sz="32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CB881A-5C58-33C9-3345-F2BB0B48A0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7516042"/>
              </p:ext>
            </p:extLst>
          </p:nvPr>
        </p:nvGraphicFramePr>
        <p:xfrm>
          <a:off x="7680960" y="5216716"/>
          <a:ext cx="4378960" cy="1435908"/>
        </p:xfrm>
        <a:graphic>
          <a:graphicData uri="http://schemas.openxmlformats.org/drawingml/2006/table">
            <a:tbl>
              <a:tblPr firstRow="1" firstCol="1" bandRow="1"/>
              <a:tblGrid>
                <a:gridCol w="1422818">
                  <a:extLst>
                    <a:ext uri="{9D8B030D-6E8A-4147-A177-3AD203B41FA5}">
                      <a16:colId xmlns:a16="http://schemas.microsoft.com/office/drawing/2014/main" val="3297362997"/>
                    </a:ext>
                  </a:extLst>
                </a:gridCol>
                <a:gridCol w="1340010">
                  <a:extLst>
                    <a:ext uri="{9D8B030D-6E8A-4147-A177-3AD203B41FA5}">
                      <a16:colId xmlns:a16="http://schemas.microsoft.com/office/drawing/2014/main" val="1450395239"/>
                    </a:ext>
                  </a:extLst>
                </a:gridCol>
                <a:gridCol w="1616132">
                  <a:extLst>
                    <a:ext uri="{9D8B030D-6E8A-4147-A177-3AD203B41FA5}">
                      <a16:colId xmlns:a16="http://schemas.microsoft.com/office/drawing/2014/main" val="652030217"/>
                    </a:ext>
                  </a:extLst>
                </a:gridCol>
              </a:tblGrid>
              <a:tr h="295173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Fever Severity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Chills Severity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Sepsis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411277"/>
                  </a:ext>
                </a:extLst>
              </a:tr>
              <a:tr h="295173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03597"/>
                  </a:ext>
                </a:extLst>
              </a:tr>
              <a:tr h="295173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31135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F424E7A-45E6-E713-2C5D-AC7F7E7CBF0A}"/>
              </a:ext>
            </a:extLst>
          </p:cNvPr>
          <p:cNvSpPr txBox="1"/>
          <p:nvPr/>
        </p:nvSpPr>
        <p:spPr>
          <a:xfrm>
            <a:off x="589280" y="5491464"/>
            <a:ext cx="1008888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Questions</a:t>
            </a:r>
            <a:r>
              <a:rPr lang="en-US" sz="2200" dirty="0"/>
              <a:t>: Is threshold of 0.5 the </a:t>
            </a:r>
            <a:r>
              <a:rPr lang="en-US" sz="2200" dirty="0">
                <a:solidFill>
                  <a:srgbClr val="C00000"/>
                </a:solidFill>
              </a:rPr>
              <a:t>best threshold</a:t>
            </a:r>
            <a:r>
              <a:rPr lang="en-US" sz="2200" dirty="0"/>
              <a:t>? </a:t>
            </a:r>
          </a:p>
          <a:p>
            <a:r>
              <a:rPr lang="en-US" sz="2200" dirty="0"/>
              <a:t>                    Which threshold detect </a:t>
            </a:r>
            <a:r>
              <a:rPr lang="en-US" sz="2200" dirty="0">
                <a:solidFill>
                  <a:srgbClr val="C00000"/>
                </a:solidFill>
              </a:rPr>
              <a:t>most positive cases</a:t>
            </a:r>
            <a:r>
              <a:rPr lang="en-US" sz="2200" dirty="0"/>
              <a:t>? </a:t>
            </a:r>
          </a:p>
          <a:p>
            <a:r>
              <a:rPr lang="en-US" sz="2200" dirty="0"/>
              <a:t>                    Which thresholds gives </a:t>
            </a:r>
            <a:r>
              <a:rPr lang="en-US" sz="2200" dirty="0">
                <a:solidFill>
                  <a:srgbClr val="C00000"/>
                </a:solidFill>
              </a:rPr>
              <a:t>less false positive </a:t>
            </a:r>
            <a:r>
              <a:rPr lang="en-US" sz="2200" dirty="0"/>
              <a:t>cases?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72E8C-0EEE-971D-CFD7-DF4220517C08}"/>
              </a:ext>
            </a:extLst>
          </p:cNvPr>
          <p:cNvSpPr txBox="1"/>
          <p:nvPr/>
        </p:nvSpPr>
        <p:spPr>
          <a:xfrm>
            <a:off x="9093200" y="4826674"/>
            <a:ext cx="1584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New Data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023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0B35-1D91-096C-0F42-AF169A30C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1325563"/>
          </a:xfrm>
        </p:spPr>
        <p:txBody>
          <a:bodyPr/>
          <a:lstStyle/>
          <a:p>
            <a:r>
              <a:rPr lang="en-US" dirty="0"/>
              <a:t>Tuning Threshold using ROC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B1241-C2EC-4A04-DC07-3125C5E18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92" y="1072178"/>
            <a:ext cx="1096772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By calculating </a:t>
            </a:r>
            <a:r>
              <a:rPr lang="en-US" sz="2400" dirty="0">
                <a:solidFill>
                  <a:srgbClr val="C00000"/>
                </a:solidFill>
              </a:rPr>
              <a:t>TP rate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C00000"/>
                </a:solidFill>
              </a:rPr>
              <a:t>FP rate </a:t>
            </a:r>
            <a:r>
              <a:rPr lang="en-US" sz="2400" dirty="0"/>
              <a:t>for each </a:t>
            </a:r>
            <a:r>
              <a:rPr lang="en-US" sz="2400" dirty="0">
                <a:solidFill>
                  <a:srgbClr val="C00000"/>
                </a:solidFill>
              </a:rPr>
              <a:t>threshold</a:t>
            </a:r>
            <a:r>
              <a:rPr lang="en-US" sz="2400" dirty="0"/>
              <a:t> value of LR (or other models), the resulting </a:t>
            </a:r>
            <a:r>
              <a:rPr lang="en-US" sz="2400" dirty="0">
                <a:solidFill>
                  <a:srgbClr val="C00000"/>
                </a:solidFill>
              </a:rPr>
              <a:t>curve</a:t>
            </a:r>
            <a:r>
              <a:rPr lang="en-US" sz="2400" dirty="0"/>
              <a:t> (Receiver Operating Characteristic), shows how well each </a:t>
            </a:r>
            <a:r>
              <a:rPr lang="en-US" sz="2400" dirty="0">
                <a:solidFill>
                  <a:srgbClr val="C00000"/>
                </a:solidFill>
              </a:rPr>
              <a:t>threshold</a:t>
            </a:r>
            <a:r>
              <a:rPr lang="en-US" sz="2400" dirty="0"/>
              <a:t> can </a:t>
            </a:r>
            <a:r>
              <a:rPr lang="en-US" sz="2400" dirty="0">
                <a:solidFill>
                  <a:srgbClr val="C00000"/>
                </a:solidFill>
              </a:rPr>
              <a:t>distinguish</a:t>
            </a:r>
            <a:r>
              <a:rPr lang="en-US" sz="2400" dirty="0"/>
              <a:t> between positive and negative classes.</a:t>
            </a:r>
          </a:p>
          <a:p>
            <a:r>
              <a:rPr lang="en-US" sz="2400" dirty="0"/>
              <a:t>The Area Under the Curve (AUC) quantifies the </a:t>
            </a:r>
            <a:r>
              <a:rPr lang="en-US" sz="2400" dirty="0">
                <a:solidFill>
                  <a:srgbClr val="C00000"/>
                </a:solidFill>
              </a:rPr>
              <a:t>performance </a:t>
            </a:r>
            <a:r>
              <a:rPr lang="en-US" sz="2400" dirty="0"/>
              <a:t>of the classifier across </a:t>
            </a:r>
            <a:r>
              <a:rPr lang="en-US" sz="2400" dirty="0">
                <a:solidFill>
                  <a:srgbClr val="C00000"/>
                </a:solidFill>
              </a:rPr>
              <a:t>all</a:t>
            </a:r>
            <a:r>
              <a:rPr lang="en-US" sz="2400" dirty="0"/>
              <a:t> possible </a:t>
            </a:r>
            <a:r>
              <a:rPr lang="en-US" sz="2400" dirty="0">
                <a:solidFill>
                  <a:srgbClr val="C00000"/>
                </a:solidFill>
              </a:rPr>
              <a:t>thresholds</a:t>
            </a:r>
            <a:r>
              <a:rPr lang="en-US" sz="2400" dirty="0"/>
              <a:t>. This makes AUC a more general</a:t>
            </a:r>
            <a:r>
              <a:rPr lang="en-US" sz="2400" dirty="0">
                <a:solidFill>
                  <a:srgbClr val="C00000"/>
                </a:solidFill>
              </a:rPr>
              <a:t> measure </a:t>
            </a:r>
            <a:r>
              <a:rPr lang="en-US" sz="2400" dirty="0"/>
              <a:t>of classifier </a:t>
            </a:r>
            <a:r>
              <a:rPr lang="en-US" sz="2400" dirty="0">
                <a:solidFill>
                  <a:srgbClr val="C00000"/>
                </a:solidFill>
              </a:rPr>
              <a:t>performance</a:t>
            </a:r>
            <a:r>
              <a:rPr lang="en-US" sz="2400" dirty="0"/>
              <a:t> (rather than individual thresholds). AUC is less sensitive to class </a:t>
            </a:r>
            <a:r>
              <a:rPr lang="en-US" sz="2400" dirty="0">
                <a:solidFill>
                  <a:srgbClr val="C00000"/>
                </a:solidFill>
              </a:rPr>
              <a:t>imbalance</a:t>
            </a:r>
            <a:r>
              <a:rPr lang="en-US" sz="2400" dirty="0"/>
              <a:t> than accuracy since it considers both TP rate and FP rate.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9A322-DEFE-CE33-FCFB-B9F316B3C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509" y="3744708"/>
            <a:ext cx="2959861" cy="30158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A307-078F-B7A7-960B-35B3BEB46F2A}"/>
              </a:ext>
            </a:extLst>
          </p:cNvPr>
          <p:cNvSpPr txBox="1"/>
          <p:nvPr/>
        </p:nvSpPr>
        <p:spPr>
          <a:xfrm>
            <a:off x="4090412" y="4976633"/>
            <a:ext cx="31527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 perfect classifier would have an AUC of 1.0, while a random classifier would have an AUC of 0.5 for binary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A376FD-CEFF-AD17-67E2-ED4377BA0ACE}"/>
              </a:ext>
            </a:extLst>
          </p:cNvPr>
          <p:cNvSpPr txBox="1"/>
          <p:nvPr/>
        </p:nvSpPr>
        <p:spPr>
          <a:xfrm>
            <a:off x="770806" y="610537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True Positive Rate = TP / TP + FN</a:t>
            </a:r>
          </a:p>
          <a:p>
            <a:r>
              <a:rPr lang="en-US" dirty="0">
                <a:solidFill>
                  <a:schemeClr val="accent1"/>
                </a:solidFill>
              </a:rPr>
              <a:t>False Positive Rate = FP / FP + TN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34C488-6A63-3BA4-6D82-E651D365CC7D}"/>
              </a:ext>
            </a:extLst>
          </p:cNvPr>
          <p:cNvSpPr txBox="1"/>
          <p:nvPr/>
        </p:nvSpPr>
        <p:spPr>
          <a:xfrm>
            <a:off x="1042412" y="3843413"/>
            <a:ext cx="6200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Choosing a threshold around the </a:t>
            </a:r>
            <a:r>
              <a:rPr lang="en-US" dirty="0">
                <a:solidFill>
                  <a:srgbClr val="C00000"/>
                </a:solidFill>
              </a:rPr>
              <a:t>ankle</a:t>
            </a:r>
            <a:r>
              <a:rPr lang="en-US" dirty="0"/>
              <a:t> often gives a </a:t>
            </a:r>
            <a:r>
              <a:rPr lang="en-US" dirty="0">
                <a:solidFill>
                  <a:srgbClr val="C00000"/>
                </a:solidFill>
              </a:rPr>
              <a:t>good trade-off</a:t>
            </a:r>
            <a:r>
              <a:rPr lang="en-US" dirty="0"/>
              <a:t>: decent true positive rate without too many false positives.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82989E-CB64-D077-59E3-BCC76B6D8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06" y="4631671"/>
            <a:ext cx="2910750" cy="138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80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CBD19-0B2E-C022-96B6-02037634E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5168">
              <a:spcBef>
                <a:spcPts val="268"/>
              </a:spcBef>
            </a:pPr>
            <a:r>
              <a:rPr lang="en-US" sz="4000" dirty="0"/>
              <a:t>Data Pre-processing for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9E9A-DE29-E1D8-4BEB-B9F5468ED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071302" cy="4525963"/>
          </a:xfrm>
        </p:spPr>
        <p:txBody>
          <a:bodyPr>
            <a:normAutofit/>
          </a:bodyPr>
          <a:lstStyle/>
          <a:p>
            <a:r>
              <a:rPr lang="en-US" sz="2400" b="1" dirty="0"/>
              <a:t>Categorical variables: </a:t>
            </a:r>
            <a:r>
              <a:rPr lang="en-US" sz="2400" dirty="0"/>
              <a:t>need to be </a:t>
            </a:r>
            <a:r>
              <a:rPr lang="en-US" sz="2400" dirty="0">
                <a:solidFill>
                  <a:srgbClr val="C00000"/>
                </a:solidFill>
              </a:rPr>
              <a:t>converted</a:t>
            </a:r>
            <a:r>
              <a:rPr lang="en-US" sz="2400" dirty="0"/>
              <a:t> into a series of variables which can then be entered into the regression model (e.g., one-hot encoding).</a:t>
            </a:r>
          </a:p>
          <a:p>
            <a:r>
              <a:rPr lang="en-US" sz="2400" b="1" dirty="0"/>
              <a:t>Missing Values: </a:t>
            </a:r>
            <a:r>
              <a:rPr lang="en-US" sz="2400" dirty="0"/>
              <a:t>need to be </a:t>
            </a:r>
            <a:r>
              <a:rPr lang="en-US" sz="2400" dirty="0">
                <a:solidFill>
                  <a:srgbClr val="C00000"/>
                </a:solidFill>
              </a:rPr>
              <a:t>imputed</a:t>
            </a:r>
            <a:r>
              <a:rPr lang="en-US" sz="2400" dirty="0"/>
              <a:t> to be entered into the regression model</a:t>
            </a:r>
          </a:p>
          <a:p>
            <a:r>
              <a:rPr lang="en-US" sz="2400" b="1" dirty="0"/>
              <a:t>Normalizing : </a:t>
            </a:r>
            <a:r>
              <a:rPr lang="en-US" sz="2400" dirty="0"/>
              <a:t>recommended for </a:t>
            </a:r>
            <a:r>
              <a:rPr lang="en-US" sz="2400" dirty="0">
                <a:solidFill>
                  <a:srgbClr val="C00000"/>
                </a:solidFill>
              </a:rPr>
              <a:t>multiple independent variable </a:t>
            </a:r>
            <a:r>
              <a:rPr lang="en-US" sz="2400" dirty="0"/>
              <a:t>where predictors may be on </a:t>
            </a:r>
            <a:r>
              <a:rPr lang="en-US" sz="2400" dirty="0">
                <a:solidFill>
                  <a:srgbClr val="C00000"/>
                </a:solidFill>
              </a:rPr>
              <a:t>different scales</a:t>
            </a:r>
            <a:r>
              <a:rPr lang="en-US" sz="2400" dirty="0"/>
              <a:t>, makes coefficients comparable</a:t>
            </a:r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b="1" dirty="0"/>
              <a:t>Filter out outliers: </a:t>
            </a:r>
            <a:r>
              <a:rPr lang="en-US" sz="2400" dirty="0"/>
              <a:t>recommended for regression which is </a:t>
            </a:r>
            <a:r>
              <a:rPr lang="en-US" sz="2400" dirty="0">
                <a:solidFill>
                  <a:srgbClr val="C00000"/>
                </a:solidFill>
              </a:rPr>
              <a:t>prone to outliers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E62702EE-F570-0810-03B8-4DF0C6F5E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30" y="4271503"/>
            <a:ext cx="3211552" cy="2408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8B559D-AC11-6919-C7F7-52391C54BAE8}"/>
                  </a:ext>
                </a:extLst>
              </p:cNvPr>
              <p:cNvSpPr txBox="1"/>
              <p:nvPr/>
            </p:nvSpPr>
            <p:spPr>
              <a:xfrm>
                <a:off x="6308812" y="5722550"/>
                <a:ext cx="2612806" cy="6752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̄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acc>
                                        <m:accPr>
                                          <m:chr m:val="̄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8B559D-AC11-6919-C7F7-52391C54B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812" y="5722550"/>
                <a:ext cx="2612806" cy="6752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3">
                <a:extLst>
                  <a:ext uri="{FF2B5EF4-FFF2-40B4-BE49-F238E27FC236}">
                    <a16:creationId xmlns:a16="http://schemas.microsoft.com/office/drawing/2014/main" id="{56BFC72B-BE59-0BF3-A674-0943C2DC9E45}"/>
                  </a:ext>
                </a:extLst>
              </p:cNvPr>
              <p:cNvSpPr txBox="1"/>
              <p:nvPr/>
            </p:nvSpPr>
            <p:spPr bwMode="auto">
              <a:xfrm>
                <a:off x="6160863" y="4857424"/>
                <a:ext cx="2908704" cy="77390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Object 3">
                <a:extLst>
                  <a:ext uri="{FF2B5EF4-FFF2-40B4-BE49-F238E27FC236}">
                    <a16:creationId xmlns:a16="http://schemas.microsoft.com/office/drawing/2014/main" id="{56BFC72B-BE59-0BF3-A674-0943C2DC9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0863" y="4857424"/>
                <a:ext cx="2908704" cy="773906"/>
              </a:xfrm>
              <a:prstGeom prst="rect">
                <a:avLst/>
              </a:prstGeom>
              <a:blipFill>
                <a:blip r:embed="rId4"/>
                <a:stretch>
                  <a:fillRect t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120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348221"/>
            <a:ext cx="6508377" cy="757401"/>
          </a:xfrm>
        </p:spPr>
        <p:txBody>
          <a:bodyPr>
            <a:normAutofit/>
          </a:bodyPr>
          <a:lstStyle/>
          <a:p>
            <a:r>
              <a:rPr lang="en-US" dirty="0"/>
              <a:t>Regression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566" y="1413527"/>
            <a:ext cx="10705437" cy="52791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Represents the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relationship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between a </a:t>
            </a:r>
            <a:r>
              <a:rPr lang="en-US" sz="2400" dirty="0">
                <a:solidFill>
                  <a:srgbClr val="C00000"/>
                </a:solidFill>
              </a:rPr>
              <a:t>dependent</a:t>
            </a:r>
            <a:r>
              <a:rPr lang="en-US" sz="2400" dirty="0"/>
              <a:t> variable (</a:t>
            </a:r>
            <a:r>
              <a:rPr lang="en-US" sz="2400" dirty="0">
                <a:solidFill>
                  <a:srgbClr val="C00000"/>
                </a:solidFill>
              </a:rPr>
              <a:t>outcome of the model</a:t>
            </a:r>
            <a:r>
              <a:rPr lang="en-US" sz="2400" dirty="0"/>
              <a:t>) and one or more </a:t>
            </a:r>
            <a:r>
              <a:rPr lang="en-US" sz="2400" dirty="0">
                <a:solidFill>
                  <a:srgbClr val="C00000"/>
                </a:solidFill>
              </a:rPr>
              <a:t>independent</a:t>
            </a:r>
            <a:r>
              <a:rPr lang="en-US" sz="2400" dirty="0"/>
              <a:t> variables (</a:t>
            </a:r>
            <a:r>
              <a:rPr lang="en-US" sz="2400" dirty="0">
                <a:solidFill>
                  <a:srgbClr val="C00000"/>
                </a:solidFill>
              </a:rPr>
              <a:t>features</a:t>
            </a:r>
            <a:r>
              <a:rPr lang="en-US" sz="2400" dirty="0"/>
              <a:t>) may contribute to </a:t>
            </a:r>
            <a:r>
              <a:rPr lang="en-US" sz="2400" dirty="0">
                <a:solidFill>
                  <a:srgbClr val="C00000"/>
                </a:solidFill>
              </a:rPr>
              <a:t>predicting</a:t>
            </a:r>
            <a:r>
              <a:rPr lang="en-US" sz="2400" dirty="0"/>
              <a:t> that outcome.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Main Questions for Regression</a:t>
            </a:r>
            <a:r>
              <a:rPr lang="en-US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Predictors</a:t>
            </a:r>
            <a:r>
              <a:rPr lang="en-US" sz="2400" dirty="0"/>
              <a:t>: which variables can </a:t>
            </a:r>
            <a:r>
              <a:rPr lang="en-US" sz="2400" dirty="0">
                <a:solidFill>
                  <a:srgbClr val="C00000"/>
                </a:solidFill>
              </a:rPr>
              <a:t>significantly explain </a:t>
            </a:r>
            <a:r>
              <a:rPr lang="en-US" sz="2400" dirty="0"/>
              <a:t>the dependent variable?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Relationship</a:t>
            </a:r>
            <a:r>
              <a:rPr lang="en-US" sz="2400" dirty="0"/>
              <a:t>: What is the </a:t>
            </a:r>
            <a:r>
              <a:rPr lang="en-US" sz="2400" dirty="0">
                <a:solidFill>
                  <a:srgbClr val="C00000"/>
                </a:solidFill>
              </a:rPr>
              <a:t>nature of relationship </a:t>
            </a:r>
            <a:r>
              <a:rPr lang="en-US" sz="2400" dirty="0"/>
              <a:t>between independent variables and the dependent variable?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Model Type: </a:t>
            </a:r>
            <a:r>
              <a:rPr lang="en-US" sz="2400" dirty="0"/>
              <a:t>what </a:t>
            </a:r>
            <a:r>
              <a:rPr lang="en-US" sz="2400" dirty="0">
                <a:solidFill>
                  <a:srgbClr val="C00000"/>
                </a:solidFill>
              </a:rPr>
              <a:t>type of regression</a:t>
            </a:r>
            <a:r>
              <a:rPr lang="en-US" sz="2400" dirty="0"/>
              <a:t> model can model this relationship best?</a:t>
            </a: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210E6F9-E506-5D18-38A5-9478F5032B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530916"/>
              </p:ext>
            </p:extLst>
          </p:nvPr>
        </p:nvGraphicFramePr>
        <p:xfrm>
          <a:off x="8250555" y="2545146"/>
          <a:ext cx="3941445" cy="1991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4184640" imgH="2114640" progId="">
                  <p:embed/>
                </p:oleObj>
              </mc:Choice>
              <mc:Fallback>
                <p:oleObj name="PBrush" r:id="rId2" imgW="4184640" imgH="211464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210E6F9-E506-5D18-38A5-9478F5032B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50555" y="2545146"/>
                        <a:ext cx="3941445" cy="1991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64AF8B2-8C5E-5A33-C93B-AA20F345F13D}"/>
              </a:ext>
            </a:extLst>
          </p:cNvPr>
          <p:cNvSpPr txBox="1"/>
          <p:nvPr/>
        </p:nvSpPr>
        <p:spPr>
          <a:xfrm>
            <a:off x="762997" y="3540974"/>
            <a:ext cx="8097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Salary</a:t>
            </a:r>
            <a:r>
              <a:rPr lang="en-US" sz="1800" dirty="0"/>
              <a:t> = a*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Working-Hours</a:t>
            </a:r>
            <a:r>
              <a:rPr lang="en-US" sz="1800" dirty="0"/>
              <a:t> + b*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Work-Experience</a:t>
            </a:r>
            <a:r>
              <a:rPr lang="en-US" sz="1800" dirty="0"/>
              <a:t> + c*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Education-Level </a:t>
            </a:r>
            <a:r>
              <a:rPr lang="en-US" sz="1800" dirty="0"/>
              <a:t>+ … + 50000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131277-0EEE-481A-0CA9-F14F7C0435AB}"/>
              </a:ext>
            </a:extLst>
          </p:cNvPr>
          <p:cNvSpPr txBox="1"/>
          <p:nvPr/>
        </p:nvSpPr>
        <p:spPr>
          <a:xfrm>
            <a:off x="619760" y="2838615"/>
            <a:ext cx="1330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Dependent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Variable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B6CF48-B258-5CE9-33BF-6EDD3F8BE401}"/>
              </a:ext>
            </a:extLst>
          </p:cNvPr>
          <p:cNvSpPr txBox="1"/>
          <p:nvPr/>
        </p:nvSpPr>
        <p:spPr>
          <a:xfrm>
            <a:off x="3873948" y="2753515"/>
            <a:ext cx="19336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Independent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2375244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23BF4-2AD3-54E7-8110-E3C346B3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Regression - Trend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36284-A8E0-FF67-71CE-CE8C6E204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665"/>
            <a:ext cx="1117092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Trend analysis is analyzing the </a:t>
            </a:r>
            <a:r>
              <a:rPr lang="en-US" sz="2600" dirty="0">
                <a:solidFill>
                  <a:srgbClr val="C00000"/>
                </a:solidFill>
              </a:rPr>
              <a:t>dependent</a:t>
            </a:r>
            <a:r>
              <a:rPr lang="en-US" sz="2600" dirty="0"/>
              <a:t> var </a:t>
            </a:r>
            <a:r>
              <a:rPr lang="en-US" sz="2600" dirty="0">
                <a:solidFill>
                  <a:srgbClr val="C00000"/>
                </a:solidFill>
              </a:rPr>
              <a:t>over time </a:t>
            </a:r>
            <a:r>
              <a:rPr lang="en-US" sz="2600" dirty="0"/>
              <a:t>(time as independent var) to identify consistent patterns or </a:t>
            </a:r>
            <a:r>
              <a:rPr lang="en-US" sz="2600" dirty="0">
                <a:solidFill>
                  <a:srgbClr val="C00000"/>
                </a:solidFill>
              </a:rPr>
              <a:t>movements</a:t>
            </a:r>
            <a:r>
              <a:rPr lang="en-US" sz="2600" dirty="0"/>
              <a:t> (upward, downward, or stable): </a:t>
            </a:r>
          </a:p>
          <a:p>
            <a:r>
              <a:rPr lang="en-US" sz="2600" dirty="0">
                <a:solidFill>
                  <a:srgbClr val="C00000"/>
                </a:solidFill>
              </a:rPr>
              <a:t>Time-based regression</a:t>
            </a:r>
            <a:r>
              <a:rPr lang="en-US" sz="2600" dirty="0"/>
              <a:t> is one of the main tools for trend analysis in </a:t>
            </a:r>
            <a:r>
              <a:rPr lang="en-US" sz="2600" dirty="0">
                <a:solidFill>
                  <a:srgbClr val="C00000"/>
                </a:solidFill>
              </a:rPr>
              <a:t>time-series data</a:t>
            </a:r>
            <a:r>
              <a:rPr lang="en-US" sz="2600" dirty="0"/>
              <a:t>, because it can mathematically model how a variable </a:t>
            </a:r>
            <a:r>
              <a:rPr lang="en-US" sz="2600" dirty="0">
                <a:solidFill>
                  <a:srgbClr val="C00000"/>
                </a:solidFill>
              </a:rPr>
              <a:t>evolves over time</a:t>
            </a:r>
          </a:p>
          <a:p>
            <a:r>
              <a:rPr lang="en-US" sz="2600" dirty="0">
                <a:solidFill>
                  <a:srgbClr val="C00000"/>
                </a:solidFill>
              </a:rPr>
              <a:t>Dependent</a:t>
            </a:r>
            <a:r>
              <a:rPr lang="en-US" sz="2600" dirty="0"/>
              <a:t> variable is regressed against </a:t>
            </a:r>
            <a:r>
              <a:rPr lang="en-US" sz="2600" dirty="0">
                <a:solidFill>
                  <a:srgbClr val="C00000"/>
                </a:solidFill>
              </a:rPr>
              <a:t>time</a:t>
            </a:r>
            <a:r>
              <a:rPr lang="en-US" sz="2600" dirty="0"/>
              <a:t> (</a:t>
            </a:r>
            <a:r>
              <a:rPr lang="en-US" sz="2600" dirty="0">
                <a:solidFill>
                  <a:srgbClr val="C00000"/>
                </a:solidFill>
              </a:rPr>
              <a:t>independent</a:t>
            </a:r>
            <a:r>
              <a:rPr lang="en-US" sz="2600" dirty="0"/>
              <a:t> variable)</a:t>
            </a:r>
          </a:p>
          <a:p>
            <a:r>
              <a:rPr lang="en-US" sz="2600" dirty="0"/>
              <a:t>In time-based regression, the </a:t>
            </a:r>
            <a:r>
              <a:rPr lang="en-US" sz="2600" dirty="0">
                <a:solidFill>
                  <a:srgbClr val="C00000"/>
                </a:solidFill>
              </a:rPr>
              <a:t>coefficients</a:t>
            </a:r>
            <a:r>
              <a:rPr lang="en-US" sz="2600" dirty="0"/>
              <a:t> represent the </a:t>
            </a:r>
            <a:r>
              <a:rPr lang="en-US" sz="2600" dirty="0">
                <a:solidFill>
                  <a:srgbClr val="C00000"/>
                </a:solidFill>
              </a:rPr>
              <a:t>rate of trend </a:t>
            </a:r>
            <a:r>
              <a:rPr lang="en-US" sz="2600" dirty="0"/>
              <a:t>(change in the dependent variable for one unit increase in time)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B74410-50DC-92C8-179F-8FB20095A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95" y="4518914"/>
            <a:ext cx="3929665" cy="233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98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74F26-1DFA-41E6-7ECE-4CFB7C1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"/>
            <a:ext cx="10515600" cy="1325563"/>
          </a:xfrm>
        </p:spPr>
        <p:txBody>
          <a:bodyPr/>
          <a:lstStyle/>
          <a:p>
            <a:r>
              <a:rPr lang="en-US" dirty="0"/>
              <a:t>Applications of Regression – 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4FE22-50DE-7A78-8682-0B2DE86EC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282"/>
            <a:ext cx="11160760" cy="4815523"/>
          </a:xfrm>
        </p:spPr>
        <p:txBody>
          <a:bodyPr>
            <a:normAutofit/>
          </a:bodyPr>
          <a:lstStyle/>
          <a:p>
            <a:r>
              <a:rPr lang="en-US" sz="2600" dirty="0"/>
              <a:t>Regression can be used to generate </a:t>
            </a:r>
            <a:r>
              <a:rPr lang="en-US" sz="2600" dirty="0">
                <a:solidFill>
                  <a:srgbClr val="C00000"/>
                </a:solidFill>
              </a:rPr>
              <a:t>realistic artificial </a:t>
            </a:r>
            <a:r>
              <a:rPr lang="en-US" sz="2600" dirty="0"/>
              <a:t>data (</a:t>
            </a:r>
            <a:r>
              <a:rPr lang="en-US" sz="2600" dirty="0">
                <a:solidFill>
                  <a:srgbClr val="C00000"/>
                </a:solidFill>
              </a:rPr>
              <a:t>synthetic</a:t>
            </a:r>
            <a:r>
              <a:rPr lang="en-US" sz="2600" dirty="0"/>
              <a:t>) when </a:t>
            </a:r>
            <a:r>
              <a:rPr lang="en-US" sz="2600" dirty="0">
                <a:solidFill>
                  <a:srgbClr val="C00000"/>
                </a:solidFill>
              </a:rPr>
              <a:t>privacy concerns </a:t>
            </a:r>
            <a:r>
              <a:rPr lang="en-US" sz="2600" dirty="0"/>
              <a:t>prevent sharing real data or </a:t>
            </a:r>
            <a:r>
              <a:rPr lang="en-US" sz="2600" dirty="0">
                <a:solidFill>
                  <a:srgbClr val="C00000"/>
                </a:solidFill>
              </a:rPr>
              <a:t>more training </a:t>
            </a:r>
            <a:r>
              <a:rPr lang="en-US" sz="2600" dirty="0"/>
              <a:t>data is needed</a:t>
            </a:r>
          </a:p>
          <a:p>
            <a:r>
              <a:rPr lang="en-US" sz="2600" dirty="0"/>
              <a:t>Regression is widely used for </a:t>
            </a:r>
            <a:r>
              <a:rPr lang="en-US" sz="2600" dirty="0">
                <a:solidFill>
                  <a:srgbClr val="C00000"/>
                </a:solidFill>
              </a:rPr>
              <a:t>filling in missing </a:t>
            </a:r>
            <a:r>
              <a:rPr lang="en-US" sz="2600" dirty="0"/>
              <a:t>values (e.g., in </a:t>
            </a:r>
            <a:r>
              <a:rPr lang="en-US" sz="2600" dirty="0">
                <a:solidFill>
                  <a:srgbClr val="C00000"/>
                </a:solidFill>
              </a:rPr>
              <a:t>MICE</a:t>
            </a:r>
            <a:r>
              <a:rPr lang="en-US" sz="26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89B17-022E-3F0D-AC50-2315361F2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82" y="2880416"/>
            <a:ext cx="4117215" cy="3775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3EE365-471E-9DE4-E6C9-19745AE99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727196"/>
            <a:ext cx="4543402" cy="3468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914F1F-DACB-5537-B48A-C0ABEFC88B96}"/>
              </a:ext>
            </a:extLst>
          </p:cNvPr>
          <p:cNvSpPr txBox="1"/>
          <p:nvPr/>
        </p:nvSpPr>
        <p:spPr>
          <a:xfrm>
            <a:off x="5645818" y="6470769"/>
            <a:ext cx="2848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science = 1.3 * math + 10.63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089411-C14D-C497-B04F-7986C33E00D3}"/>
              </a:ext>
            </a:extLst>
          </p:cNvPr>
          <p:cNvSpPr/>
          <p:nvPr/>
        </p:nvSpPr>
        <p:spPr>
          <a:xfrm>
            <a:off x="6832194" y="2727196"/>
            <a:ext cx="1672261" cy="215976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C9984A-892E-2F9F-CADC-AE8AA9BD8424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7070057" y="4886960"/>
            <a:ext cx="598268" cy="1583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749436-3B3D-3CA6-FF04-B8F1264D9371}"/>
              </a:ext>
            </a:extLst>
          </p:cNvPr>
          <p:cNvSpPr/>
          <p:nvPr/>
        </p:nvSpPr>
        <p:spPr>
          <a:xfrm>
            <a:off x="9976080" y="4767925"/>
            <a:ext cx="1090340" cy="156251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A7D2EB-28F5-CF54-7E2A-16CAD9C46A2E}"/>
              </a:ext>
            </a:extLst>
          </p:cNvPr>
          <p:cNvCxnSpPr>
            <a:cxnSpLocks/>
            <a:stCxn id="7" idx="3"/>
            <a:endCxn id="13" idx="2"/>
          </p:cNvCxnSpPr>
          <p:nvPr/>
        </p:nvCxnSpPr>
        <p:spPr>
          <a:xfrm flipV="1">
            <a:off x="8494295" y="6330435"/>
            <a:ext cx="2026955" cy="32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9334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E9052E-A6E2-8671-D3B7-028125715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49" y="2847473"/>
            <a:ext cx="2265045" cy="2531521"/>
          </a:xfrm>
          <a:prstGeom prst="rect">
            <a:avLst/>
          </a:prstGeom>
        </p:spPr>
      </p:pic>
      <p:sp>
        <p:nvSpPr>
          <p:cNvPr id="8194" name="Rectangle 2">
            <a:extLst>
              <a:ext uri="{FF2B5EF4-FFF2-40B4-BE49-F238E27FC236}">
                <a16:creationId xmlns:a16="http://schemas.microsoft.com/office/drawing/2014/main" id="{1EFBECBC-7674-4902-84D5-B9A905A4BD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643" y="200274"/>
            <a:ext cx="91440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K Nearest Neighbor (KNN)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069CE131-731E-4C4B-ADEC-92B8E04D8F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49643" y="1138260"/>
            <a:ext cx="10749280" cy="2057400"/>
          </a:xfrm>
        </p:spPr>
        <p:txBody>
          <a:bodyPr>
            <a:normAutofit/>
          </a:bodyPr>
          <a:lstStyle/>
          <a:p>
            <a:r>
              <a:rPr lang="en-US" altLang="en-US" sz="2600" dirty="0"/>
              <a:t>KNN is a </a:t>
            </a:r>
            <a:r>
              <a:rPr lang="en-US" altLang="en-US" sz="2600" dirty="0">
                <a:solidFill>
                  <a:srgbClr val="C00000"/>
                </a:solidFill>
              </a:rPr>
              <a:t>supervised learning </a:t>
            </a:r>
            <a:r>
              <a:rPr lang="en-US" altLang="en-US" sz="2600" dirty="0"/>
              <a:t>technique</a:t>
            </a:r>
          </a:p>
          <a:p>
            <a:r>
              <a:rPr lang="en-US" altLang="en-US" sz="2600" dirty="0"/>
              <a:t>Classify a new data point like </a:t>
            </a:r>
            <a:r>
              <a:rPr lang="en-US" altLang="en-US" sz="2600" dirty="0">
                <a:solidFill>
                  <a:srgbClr val="C00000"/>
                </a:solidFill>
              </a:rPr>
              <a:t>similar</a:t>
            </a:r>
            <a:r>
              <a:rPr lang="en-US" altLang="en-US" sz="2600" dirty="0"/>
              <a:t> training example(s)</a:t>
            </a:r>
          </a:p>
          <a:p>
            <a:r>
              <a:rPr lang="en-US" altLang="en-US" sz="2600" dirty="0"/>
              <a:t>Similar means similar feature values (</a:t>
            </a:r>
            <a:r>
              <a:rPr lang="en-US" altLang="en-US" sz="2600" dirty="0">
                <a:solidFill>
                  <a:srgbClr val="C00000"/>
                </a:solidFill>
              </a:rPr>
              <a:t>nearest</a:t>
            </a:r>
            <a:r>
              <a:rPr lang="en-US" altLang="en-US" sz="2600" dirty="0">
                <a:solidFill>
                  <a:srgbClr val="FF0000"/>
                </a:solidFill>
              </a:rPr>
              <a:t> </a:t>
            </a:r>
            <a:r>
              <a:rPr lang="en-US" altLang="en-US" sz="2600" dirty="0"/>
              <a:t>feature values)</a:t>
            </a:r>
          </a:p>
          <a:p>
            <a:endParaRPr lang="en-US" altLang="en-US" sz="2600" dirty="0"/>
          </a:p>
        </p:txBody>
      </p:sp>
      <p:sp>
        <p:nvSpPr>
          <p:cNvPr id="1315852" name="Text Box 12">
            <a:extLst>
              <a:ext uri="{FF2B5EF4-FFF2-40B4-BE49-F238E27FC236}">
                <a16:creationId xmlns:a16="http://schemas.microsoft.com/office/drawing/2014/main" id="{07BB175F-7CDA-4F34-A554-BC6D7CEA0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1987" y="4065459"/>
            <a:ext cx="456567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800" i="1" dirty="0">
                <a:latin typeface="Palatino" charset="0"/>
                <a:sym typeface="Wingdings" panose="05000000000000000000" pitchFamily="2" charset="2"/>
              </a:rPr>
              <a:t> Plus(</a:t>
            </a:r>
            <a:r>
              <a:rPr lang="en-US" altLang="en-US" sz="2800" b="1" dirty="0">
                <a:solidFill>
                  <a:srgbClr val="C00000"/>
                </a:solidFill>
                <a:latin typeface="Palatino" charset="0"/>
              </a:rPr>
              <a:t>+</a:t>
            </a:r>
            <a:r>
              <a:rPr lang="en-US" altLang="en-US" sz="2800" dirty="0">
                <a:latin typeface="Palatino" charset="0"/>
              </a:rPr>
              <a:t>)</a:t>
            </a:r>
            <a:r>
              <a:rPr lang="en-US" altLang="en-US" sz="2800" i="1" dirty="0">
                <a:latin typeface="Palatino" charset="0"/>
              </a:rPr>
              <a:t> or Minus(</a:t>
            </a:r>
            <a:r>
              <a:rPr lang="en-US" altLang="en-US" sz="2800" b="1" dirty="0">
                <a:solidFill>
                  <a:schemeClr val="accent1"/>
                </a:solidFill>
                <a:latin typeface="Palatino" charset="0"/>
              </a:rPr>
              <a:t>-</a:t>
            </a:r>
            <a:r>
              <a:rPr lang="en-US" altLang="en-US" sz="2800" dirty="0">
                <a:latin typeface="Palatino" charset="0"/>
              </a:rPr>
              <a:t>)</a:t>
            </a:r>
            <a:r>
              <a:rPr lang="en-US" altLang="en-US" sz="2800" i="1" dirty="0">
                <a:solidFill>
                  <a:schemeClr val="accent1"/>
                </a:solidFill>
                <a:latin typeface="Palatino" charset="0"/>
              </a:rPr>
              <a:t> </a:t>
            </a:r>
            <a:r>
              <a:rPr lang="en-US" altLang="en-US" sz="2800" i="1" dirty="0">
                <a:latin typeface="Palatino" charset="0"/>
              </a:rPr>
              <a:t>Class?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13EE1F-552F-EF72-4027-09AF87F3EFA7}"/>
              </a:ext>
            </a:extLst>
          </p:cNvPr>
          <p:cNvSpPr txBox="1"/>
          <p:nvPr/>
        </p:nvSpPr>
        <p:spPr>
          <a:xfrm>
            <a:off x="698843" y="5995976"/>
            <a:ext cx="9667875" cy="812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hangingPunct="1">
              <a:lnSpc>
                <a:spcPct val="90000"/>
              </a:lnSpc>
            </a:pPr>
            <a:r>
              <a:rPr lang="en-US" altLang="en-US" sz="2600" dirty="0"/>
              <a:t>Idea: </a:t>
            </a:r>
            <a:r>
              <a:rPr lang="en-US" altLang="en-US" sz="2600" dirty="0">
                <a:solidFill>
                  <a:srgbClr val="C00000"/>
                </a:solidFill>
              </a:rPr>
              <a:t>Similar features </a:t>
            </a:r>
            <a:r>
              <a:rPr lang="en-US" altLang="en-US" sz="2600" dirty="0"/>
              <a:t>indicates </a:t>
            </a:r>
            <a:r>
              <a:rPr lang="en-US" altLang="en-US" sz="2600" dirty="0">
                <a:solidFill>
                  <a:srgbClr val="C00000"/>
                </a:solidFill>
              </a:rPr>
              <a:t>similar class</a:t>
            </a:r>
            <a:endParaRPr lang="en-US" altLang="en-US" sz="2600" dirty="0"/>
          </a:p>
          <a:p>
            <a:pPr lvl="1" eaLnBrk="1" hangingPunct="1">
              <a:lnSpc>
                <a:spcPct val="90000"/>
              </a:lnSpc>
            </a:pPr>
            <a:endParaRPr lang="en-US" altLang="en-US" sz="2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38983C-86AC-74FD-55C3-AC98E35D8DE8}"/>
              </a:ext>
            </a:extLst>
          </p:cNvPr>
          <p:cNvCxnSpPr>
            <a:cxnSpLocks/>
          </p:cNvCxnSpPr>
          <p:nvPr/>
        </p:nvCxnSpPr>
        <p:spPr>
          <a:xfrm flipH="1" flipV="1">
            <a:off x="4329632" y="2651760"/>
            <a:ext cx="2338" cy="29032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F86E2F-7147-2DFD-F3FB-51C8186FB164}"/>
              </a:ext>
            </a:extLst>
          </p:cNvPr>
          <p:cNvCxnSpPr>
            <a:cxnSpLocks/>
          </p:cNvCxnSpPr>
          <p:nvPr/>
        </p:nvCxnSpPr>
        <p:spPr>
          <a:xfrm>
            <a:off x="4331970" y="5554980"/>
            <a:ext cx="3175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B7D2662-393A-655B-029E-C7AE8C094EFE}"/>
              </a:ext>
            </a:extLst>
          </p:cNvPr>
          <p:cNvSpPr/>
          <p:nvPr/>
        </p:nvSpPr>
        <p:spPr>
          <a:xfrm>
            <a:off x="5658802" y="4109085"/>
            <a:ext cx="313285" cy="40011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7507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Neighbors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838200" y="1563370"/>
            <a:ext cx="11353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C00000"/>
                </a:solidFill>
              </a:rPr>
              <a:t>More similarity </a:t>
            </a:r>
            <a:r>
              <a:rPr lang="en-US" sz="2600" dirty="0"/>
              <a:t>means </a:t>
            </a:r>
            <a:r>
              <a:rPr lang="en-US" sz="2600" dirty="0">
                <a:solidFill>
                  <a:srgbClr val="C00000"/>
                </a:solidFill>
              </a:rPr>
              <a:t>less distance </a:t>
            </a:r>
            <a:r>
              <a:rPr lang="en-US" sz="2600" dirty="0"/>
              <a:t>between features</a:t>
            </a:r>
          </a:p>
          <a:p>
            <a: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600" dirty="0"/>
              <a:t>K-nearest neighbors of x are data points that have the </a:t>
            </a:r>
            <a:r>
              <a:rPr lang="en-US" sz="2600" dirty="0">
                <a:solidFill>
                  <a:srgbClr val="C00000"/>
                </a:solidFill>
              </a:rPr>
              <a:t>k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smallest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distance</a:t>
            </a:r>
            <a:r>
              <a:rPr lang="en-US" sz="2600" dirty="0"/>
              <a:t> to x</a:t>
            </a:r>
          </a:p>
          <a:p>
            <a: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600" dirty="0"/>
              <a:t>Class of x is assigned based on </a:t>
            </a:r>
            <a:r>
              <a:rPr lang="en-US" sz="2600" dirty="0">
                <a:solidFill>
                  <a:srgbClr val="C00000"/>
                </a:solidFill>
              </a:rPr>
              <a:t>majority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of k</a:t>
            </a:r>
            <a:r>
              <a:rPr lang="en-US" sz="2600" dirty="0"/>
              <a:t> nearest neighbors </a:t>
            </a: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endParaRPr lang="en-US" sz="2600" dirty="0"/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endParaRPr lang="en-US" sz="2600" dirty="0"/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endParaRPr lang="en-US" sz="2600" dirty="0"/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sz="2600" b="1" dirty="0"/>
              <a:t>Problem</a:t>
            </a:r>
            <a:r>
              <a:rPr lang="en-US" sz="2600" dirty="0"/>
              <a:t>: needs a </a:t>
            </a:r>
            <a:r>
              <a:rPr lang="en-US" sz="2600" dirty="0">
                <a:solidFill>
                  <a:srgbClr val="C00000"/>
                </a:solidFill>
              </a:rPr>
              <a:t>measure for distance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74CC8-FB09-CF3A-CC42-ECF72C88D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745" y="3539172"/>
            <a:ext cx="52623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595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3" name="Text Box 3"/>
          <p:cNvSpPr txBox="1">
            <a:spLocks noChangeArrowheads="1"/>
          </p:cNvSpPr>
          <p:nvPr/>
        </p:nvSpPr>
        <p:spPr bwMode="auto">
          <a:xfrm>
            <a:off x="2041525" y="1103313"/>
            <a:ext cx="309091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</a:t>
            </a: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Euclidean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Manhattan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Chebyshev Distance: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684" name="Object 4"/>
              <p:cNvSpPr txBox="1"/>
              <p:nvPr/>
            </p:nvSpPr>
            <p:spPr bwMode="auto">
              <a:xfrm>
                <a:off x="5495825" y="1282516"/>
                <a:ext cx="4859511" cy="49035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968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5825" y="1282516"/>
                <a:ext cx="4859511" cy="490351"/>
              </a:xfrm>
              <a:prstGeom prst="rect">
                <a:avLst/>
              </a:prstGeom>
              <a:blipFill>
                <a:blip r:embed="rId3"/>
                <a:stretch>
                  <a:fillRect b="-7901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685" name="Object 5"/>
              <p:cNvSpPr txBox="1"/>
              <p:nvPr/>
            </p:nvSpPr>
            <p:spPr bwMode="auto">
              <a:xfrm>
                <a:off x="5495825" y="2109598"/>
                <a:ext cx="2724349" cy="4162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)=|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 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968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5825" y="2109598"/>
                <a:ext cx="2724349" cy="416250"/>
              </a:xfrm>
              <a:prstGeom prst="rect">
                <a:avLst/>
              </a:prstGeom>
              <a:blipFill>
                <a:blip r:embed="rId4"/>
                <a:stretch>
                  <a:fillRect b="-6029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686" name="Object 6"/>
              <p:cNvSpPr txBox="1"/>
              <p:nvPr/>
            </p:nvSpPr>
            <p:spPr bwMode="auto">
              <a:xfrm>
                <a:off x="5495825" y="2973846"/>
                <a:ext cx="3200400" cy="43915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83968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5825" y="2973846"/>
                <a:ext cx="3200400" cy="4391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9687" name="Line 7"/>
          <p:cNvSpPr>
            <a:spLocks noChangeShapeType="1"/>
          </p:cNvSpPr>
          <p:nvPr/>
        </p:nvSpPr>
        <p:spPr bwMode="auto">
          <a:xfrm>
            <a:off x="2570163" y="3991736"/>
            <a:ext cx="0" cy="2209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88" name="Line 8"/>
          <p:cNvSpPr>
            <a:spLocks noChangeShapeType="1"/>
          </p:cNvSpPr>
          <p:nvPr/>
        </p:nvSpPr>
        <p:spPr bwMode="auto">
          <a:xfrm>
            <a:off x="2570163" y="6201536"/>
            <a:ext cx="3200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89" name="Line 9"/>
          <p:cNvSpPr>
            <a:spLocks noChangeShapeType="1"/>
          </p:cNvSpPr>
          <p:nvPr/>
        </p:nvSpPr>
        <p:spPr bwMode="auto">
          <a:xfrm>
            <a:off x="3255963" y="6049136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0" name="Line 10"/>
          <p:cNvSpPr>
            <a:spLocks noChangeShapeType="1"/>
          </p:cNvSpPr>
          <p:nvPr/>
        </p:nvSpPr>
        <p:spPr bwMode="auto">
          <a:xfrm>
            <a:off x="4322763" y="6049136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1" name="Line 11"/>
          <p:cNvSpPr>
            <a:spLocks noChangeShapeType="1"/>
          </p:cNvSpPr>
          <p:nvPr/>
        </p:nvSpPr>
        <p:spPr bwMode="auto">
          <a:xfrm>
            <a:off x="2493963" y="574433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2" name="Line 12"/>
          <p:cNvSpPr>
            <a:spLocks noChangeShapeType="1"/>
          </p:cNvSpPr>
          <p:nvPr/>
        </p:nvSpPr>
        <p:spPr bwMode="auto">
          <a:xfrm>
            <a:off x="2479676" y="406793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3" name="Oval 13"/>
          <p:cNvSpPr>
            <a:spLocks noChangeArrowheads="1"/>
          </p:cNvSpPr>
          <p:nvPr/>
        </p:nvSpPr>
        <p:spPr bwMode="auto">
          <a:xfrm>
            <a:off x="4279901" y="5701474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4" name="Oval 14"/>
          <p:cNvSpPr>
            <a:spLocks noChangeArrowheads="1"/>
          </p:cNvSpPr>
          <p:nvPr/>
        </p:nvSpPr>
        <p:spPr bwMode="auto">
          <a:xfrm>
            <a:off x="3213101" y="4020311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695" name="Object 15"/>
              <p:cNvSpPr txBox="1"/>
              <p:nvPr/>
            </p:nvSpPr>
            <p:spPr bwMode="auto">
              <a:xfrm>
                <a:off x="3684588" y="6006274"/>
                <a:ext cx="261938" cy="3476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39695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84588" y="6006274"/>
                <a:ext cx="261938" cy="347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696" name="Object 16"/>
              <p:cNvSpPr txBox="1"/>
              <p:nvPr/>
            </p:nvSpPr>
            <p:spPr bwMode="auto">
              <a:xfrm>
                <a:off x="2112963" y="4664837"/>
                <a:ext cx="261938" cy="3476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39696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12963" y="4664837"/>
                <a:ext cx="261938" cy="347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9697" name="Line 17"/>
          <p:cNvSpPr>
            <a:spLocks noChangeShapeType="1"/>
          </p:cNvSpPr>
          <p:nvPr/>
        </p:nvSpPr>
        <p:spPr bwMode="auto">
          <a:xfrm>
            <a:off x="2265363" y="40679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8" name="Line 18"/>
          <p:cNvSpPr>
            <a:spLocks noChangeShapeType="1"/>
          </p:cNvSpPr>
          <p:nvPr/>
        </p:nvSpPr>
        <p:spPr bwMode="auto">
          <a:xfrm>
            <a:off x="2265363" y="50585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9" name="Line 19"/>
          <p:cNvSpPr>
            <a:spLocks noChangeShapeType="1"/>
          </p:cNvSpPr>
          <p:nvPr/>
        </p:nvSpPr>
        <p:spPr bwMode="auto">
          <a:xfrm>
            <a:off x="3913188" y="6353936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0" name="Line 20"/>
          <p:cNvSpPr>
            <a:spLocks noChangeShapeType="1"/>
          </p:cNvSpPr>
          <p:nvPr/>
        </p:nvSpPr>
        <p:spPr bwMode="auto">
          <a:xfrm>
            <a:off x="3303588" y="6353936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1" name="Line 21"/>
          <p:cNvSpPr>
            <a:spLocks noChangeShapeType="1"/>
          </p:cNvSpPr>
          <p:nvPr/>
        </p:nvSpPr>
        <p:spPr bwMode="auto">
          <a:xfrm>
            <a:off x="2722563" y="5744336"/>
            <a:ext cx="15240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2" name="Line 22"/>
          <p:cNvSpPr>
            <a:spLocks noChangeShapeType="1"/>
          </p:cNvSpPr>
          <p:nvPr/>
        </p:nvSpPr>
        <p:spPr bwMode="auto">
          <a:xfrm>
            <a:off x="3255963" y="4144136"/>
            <a:ext cx="0" cy="19050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3" name="Line 23"/>
          <p:cNvSpPr>
            <a:spLocks noChangeShapeType="1"/>
          </p:cNvSpPr>
          <p:nvPr/>
        </p:nvSpPr>
        <p:spPr bwMode="auto">
          <a:xfrm>
            <a:off x="4322763" y="5820536"/>
            <a:ext cx="0" cy="228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4" name="Line 24"/>
          <p:cNvSpPr>
            <a:spLocks noChangeShapeType="1"/>
          </p:cNvSpPr>
          <p:nvPr/>
        </p:nvSpPr>
        <p:spPr bwMode="auto">
          <a:xfrm>
            <a:off x="2722563" y="4067936"/>
            <a:ext cx="4572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05" name="Object 25"/>
              <p:cNvSpPr txBox="1"/>
              <p:nvPr/>
            </p:nvSpPr>
            <p:spPr bwMode="auto">
              <a:xfrm>
                <a:off x="6747973" y="4167593"/>
                <a:ext cx="5277967" cy="14589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Euclidean</m:t>
                      </m:r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47</m:t>
                      </m:r>
                    </m:oMath>
                  </m:oMathPara>
                </a14:m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Manhattan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)|=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Chebyshev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</m:d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|(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)|)=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9705" name="Object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7973" y="4167593"/>
                <a:ext cx="5277967" cy="1458913"/>
              </a:xfrm>
              <a:prstGeom prst="rect">
                <a:avLst/>
              </a:prstGeom>
              <a:blipFill>
                <a:blip r:embed="rId8"/>
                <a:stretch>
                  <a:fillRect b="-6527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0"/>
          <p:cNvSpPr txBox="1">
            <a:spLocks/>
          </p:cNvSpPr>
          <p:nvPr/>
        </p:nvSpPr>
        <p:spPr>
          <a:xfrm>
            <a:off x="1981200" y="3048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dirty="0">
                <a:solidFill>
                  <a:srgbClr val="003300"/>
                </a:solidFill>
              </a:rPr>
              <a:t>Distance Measures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26AE0-5910-7012-74C4-8CEF4A811D2E}"/>
              </a:ext>
            </a:extLst>
          </p:cNvPr>
          <p:cNvSpPr txBox="1"/>
          <p:nvPr/>
        </p:nvSpPr>
        <p:spPr>
          <a:xfrm>
            <a:off x="3081338" y="639456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1      2     3    4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27A9C-472E-267A-BD1D-1B117751F021}"/>
              </a:ext>
            </a:extLst>
          </p:cNvPr>
          <p:cNvSpPr txBox="1"/>
          <p:nvPr/>
        </p:nvSpPr>
        <p:spPr>
          <a:xfrm rot="16200000">
            <a:off x="-439924" y="339069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1    2    3    4   5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05FDB-C530-6D4B-9E46-CE62738B4CEE}"/>
              </a:ext>
            </a:extLst>
          </p:cNvPr>
          <p:cNvSpPr txBox="1"/>
          <p:nvPr/>
        </p:nvSpPr>
        <p:spPr>
          <a:xfrm>
            <a:off x="5181600" y="621583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  <a:latin typeface="Arial Narrow" pitchFamily="34" charset="0"/>
              </a:rPr>
              <a:t>Feature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C5975-1EF1-C102-6A7A-9AED52B5F9B4}"/>
              </a:ext>
            </a:extLst>
          </p:cNvPr>
          <p:cNvSpPr txBox="1"/>
          <p:nvPr/>
        </p:nvSpPr>
        <p:spPr>
          <a:xfrm>
            <a:off x="1846076" y="3545409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  <a:latin typeface="Arial Narrow" pitchFamily="34" charset="0"/>
              </a:rPr>
              <a:t>Feature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416A1-D24A-14C2-E2F8-873BE4217821}"/>
              </a:ext>
            </a:extLst>
          </p:cNvPr>
          <p:cNvSpPr txBox="1"/>
          <p:nvPr/>
        </p:nvSpPr>
        <p:spPr>
          <a:xfrm>
            <a:off x="3251201" y="386512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FF0000"/>
                </a:solidFill>
                <a:latin typeface="Arial Narrow" pitchFamily="34" charset="0"/>
              </a:rPr>
              <a:t>X (1,5)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7D39F-D0B6-2348-7749-E366218DED35}"/>
              </a:ext>
            </a:extLst>
          </p:cNvPr>
          <p:cNvSpPr txBox="1"/>
          <p:nvPr/>
        </p:nvSpPr>
        <p:spPr>
          <a:xfrm>
            <a:off x="4479101" y="554990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FF0000"/>
                </a:solidFill>
                <a:latin typeface="Arial Narrow" pitchFamily="34" charset="0"/>
              </a:rPr>
              <a:t>Y (3,1)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30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6FC0DE91-33C0-4C02-A51B-75FED3F211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6300" y="447297"/>
            <a:ext cx="9791700" cy="609600"/>
          </a:xfrm>
        </p:spPr>
        <p:txBody>
          <a:bodyPr>
            <a:noAutofit/>
          </a:bodyPr>
          <a:lstStyle/>
          <a:p>
            <a:r>
              <a:rPr lang="en-US" altLang="en-US" dirty="0"/>
              <a:t>KNN Steps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95584-B261-4E9D-9594-B250D28BB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190" b="48511"/>
          <a:stretch/>
        </p:blipFill>
        <p:spPr>
          <a:xfrm>
            <a:off x="792480" y="4284723"/>
            <a:ext cx="3124200" cy="225647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BD0FDDA-C577-424D-8851-A357C9FF4B59}"/>
              </a:ext>
            </a:extLst>
          </p:cNvPr>
          <p:cNvSpPr txBox="1"/>
          <p:nvPr/>
        </p:nvSpPr>
        <p:spPr>
          <a:xfrm>
            <a:off x="993140" y="1345279"/>
            <a:ext cx="10980420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KNN doesn’t explicitly build a model </a:t>
            </a:r>
            <a:r>
              <a:rPr lang="en-US" sz="2800" dirty="0"/>
              <a:t>during training</a:t>
            </a:r>
            <a:r>
              <a:rPr lang="en-US" sz="2600" dirty="0"/>
              <a:t>, </a:t>
            </a:r>
            <a:r>
              <a:rPr lang="en-US" sz="2600" dirty="0">
                <a:solidFill>
                  <a:srgbClr val="C00000"/>
                </a:solidFill>
              </a:rPr>
              <a:t>during inference </a:t>
            </a:r>
            <a:r>
              <a:rPr lang="en-US" sz="2600" dirty="0"/>
              <a:t>it classify new data by comparing them with training data (</a:t>
            </a:r>
            <a:r>
              <a:rPr lang="en-US" sz="2600" dirty="0">
                <a:solidFill>
                  <a:srgbClr val="C00000"/>
                </a:solidFill>
              </a:rPr>
              <a:t>lazy classifier</a:t>
            </a:r>
            <a:r>
              <a:rPr lang="en-US" sz="2600" dirty="0"/>
              <a:t>):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/>
              <a:t>Get a </a:t>
            </a:r>
            <a:r>
              <a:rPr lang="en-US" sz="2600" dirty="0">
                <a:solidFill>
                  <a:srgbClr val="C00000"/>
                </a:solidFill>
              </a:rPr>
              <a:t>test</a:t>
            </a:r>
            <a:r>
              <a:rPr lang="en-US" sz="2600" dirty="0"/>
              <a:t> data point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>
                <a:solidFill>
                  <a:srgbClr val="C00000"/>
                </a:solidFill>
              </a:rPr>
              <a:t>Calculate distance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/>
              <a:t>between data points with training data points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/>
              <a:t>Find k </a:t>
            </a:r>
            <a:r>
              <a:rPr lang="en-US" sz="2600" dirty="0">
                <a:solidFill>
                  <a:srgbClr val="C00000"/>
                </a:solidFill>
              </a:rPr>
              <a:t>nearest neighbors </a:t>
            </a:r>
            <a:r>
              <a:rPr lang="en-US" sz="2600" dirty="0"/>
              <a:t>(less distance)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>
                <a:solidFill>
                  <a:srgbClr val="C00000"/>
                </a:solidFill>
              </a:rPr>
              <a:t>Assign a label / value </a:t>
            </a:r>
            <a:r>
              <a:rPr lang="en-US" sz="2600" dirty="0"/>
              <a:t>based on nearest neighbors (</a:t>
            </a:r>
            <a:r>
              <a:rPr lang="en-US" sz="2600" dirty="0">
                <a:solidFill>
                  <a:srgbClr val="C00000"/>
                </a:solidFill>
              </a:rPr>
              <a:t>majority</a:t>
            </a:r>
            <a:r>
              <a:rPr lang="en-US" sz="2600" dirty="0"/>
              <a:t> vote / </a:t>
            </a:r>
            <a:r>
              <a:rPr lang="en-US" sz="2600" dirty="0">
                <a:solidFill>
                  <a:srgbClr val="C00000"/>
                </a:solidFill>
              </a:rPr>
              <a:t>average</a:t>
            </a:r>
            <a:r>
              <a:rPr lang="en-US" sz="26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42B557-8380-9465-4536-7749E72B53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09" b="50250"/>
          <a:stretch/>
        </p:blipFill>
        <p:spPr>
          <a:xfrm>
            <a:off x="4457700" y="4284723"/>
            <a:ext cx="3276600" cy="2180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EB3983-95C3-EB2D-CD24-53D6F5EA9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28" t="51489" r="14286"/>
          <a:stretch/>
        </p:blipFill>
        <p:spPr>
          <a:xfrm>
            <a:off x="7858760" y="4284723"/>
            <a:ext cx="4114800" cy="2125980"/>
          </a:xfrm>
          <a:prstGeom prst="rect">
            <a:avLst/>
          </a:prstGeom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128D1B30-AC0E-AE02-6C4F-1A6C35497B12}"/>
              </a:ext>
            </a:extLst>
          </p:cNvPr>
          <p:cNvSpPr/>
          <p:nvPr/>
        </p:nvSpPr>
        <p:spPr>
          <a:xfrm>
            <a:off x="11211560" y="4734303"/>
            <a:ext cx="457200" cy="228600"/>
          </a:xfrm>
          <a:prstGeom prst="leftArrow">
            <a:avLst/>
          </a:prstGeom>
          <a:solidFill>
            <a:srgbClr val="00B05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5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24000" y="294640"/>
            <a:ext cx="9144000" cy="742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sz="4400" dirty="0">
                <a:solidFill>
                  <a:schemeClr val="tx1"/>
                </a:solidFill>
              </a:rPr>
              <a:t>KNN Example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1C5EF45-9A57-4AD3-A13B-114A18BCE896}"/>
              </a:ext>
            </a:extLst>
          </p:cNvPr>
          <p:cNvGraphicFramePr>
            <a:graphicFrameLocks noGrp="1"/>
          </p:cNvGraphicFramePr>
          <p:nvPr/>
        </p:nvGraphicFramePr>
        <p:xfrm>
          <a:off x="1828800" y="2523037"/>
          <a:ext cx="4038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43271663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0488255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777490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(Label)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93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Underweight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150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344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21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19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2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Underweight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048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957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0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164969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F5EE920-A7CA-4381-84AA-5BB9C663341E}"/>
              </a:ext>
            </a:extLst>
          </p:cNvPr>
          <p:cNvGraphicFramePr>
            <a:graphicFrameLocks noGrp="1"/>
          </p:cNvGraphicFramePr>
          <p:nvPr/>
        </p:nvGraphicFramePr>
        <p:xfrm>
          <a:off x="6181928" y="6106160"/>
          <a:ext cx="44196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1079986557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683661745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602676587"/>
                    </a:ext>
                  </a:extLst>
                </a:gridCol>
              </a:tblGrid>
              <a:tr h="37301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57 kg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170 cm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?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8143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8420406-FF2E-9332-6D70-7A5AEAEBEC0B}"/>
              </a:ext>
            </a:extLst>
          </p:cNvPr>
          <p:cNvSpPr txBox="1"/>
          <p:nvPr/>
        </p:nvSpPr>
        <p:spPr>
          <a:xfrm>
            <a:off x="1670050" y="1627237"/>
            <a:ext cx="8394700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b="1" dirty="0">
                <a:latin typeface="Arial" charset="0"/>
                <a:cs typeface="Arial" charset="0"/>
              </a:rPr>
              <a:t>Features: </a:t>
            </a:r>
            <a:r>
              <a:rPr lang="en-US" dirty="0">
                <a:latin typeface="Arial" charset="0"/>
                <a:cs typeface="Arial" charset="0"/>
              </a:rPr>
              <a:t>height(cm) and weight (kg) 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b="1" dirty="0">
                <a:latin typeface="Arial" charset="0"/>
                <a:cs typeface="Arial" charset="0"/>
              </a:rPr>
              <a:t>Labels: </a:t>
            </a:r>
            <a:r>
              <a:rPr lang="en-US" dirty="0">
                <a:latin typeface="Arial" charset="0"/>
                <a:cs typeface="Arial" charset="0"/>
              </a:rPr>
              <a:t>Normal / Underweight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7874AE-8661-5CAD-813F-1DB4581477E2}"/>
              </a:ext>
            </a:extLst>
          </p:cNvPr>
          <p:cNvSpPr txBox="1"/>
          <p:nvPr/>
        </p:nvSpPr>
        <p:spPr>
          <a:xfrm>
            <a:off x="6720408" y="5579263"/>
            <a:ext cx="4821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charset="0"/>
                <a:cs typeface="Arial" charset="0"/>
              </a:rPr>
              <a:t>Datapoint with Unknown Class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72E77-E429-640A-BEA9-E3194A1DACEC}"/>
              </a:ext>
            </a:extLst>
          </p:cNvPr>
          <p:cNvSpPr txBox="1"/>
          <p:nvPr/>
        </p:nvSpPr>
        <p:spPr>
          <a:xfrm>
            <a:off x="7240905" y="3309533"/>
            <a:ext cx="383476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KNN Algorithm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Classify new data based on </a:t>
            </a:r>
            <a:r>
              <a:rPr lang="en-US" sz="2000" dirty="0">
                <a:solidFill>
                  <a:srgbClr val="C00000"/>
                </a:solidFill>
              </a:rPr>
              <a:t>similarity with training data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7B47BBF7-0F7C-100A-5FAA-BB7A5294DF19}"/>
              </a:ext>
            </a:extLst>
          </p:cNvPr>
          <p:cNvSpPr/>
          <p:nvPr/>
        </p:nvSpPr>
        <p:spPr>
          <a:xfrm>
            <a:off x="7989570" y="4469130"/>
            <a:ext cx="1211580" cy="101566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0EDCFE2D-F8B3-470F-4D07-D096FB66FE04}"/>
              </a:ext>
            </a:extLst>
          </p:cNvPr>
          <p:cNvSpPr/>
          <p:nvPr/>
        </p:nvSpPr>
        <p:spPr>
          <a:xfrm rot="16200000">
            <a:off x="5953034" y="3369139"/>
            <a:ext cx="1211580" cy="101566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718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24000" y="1"/>
            <a:ext cx="9144000" cy="742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sz="4400" dirty="0">
                <a:solidFill>
                  <a:schemeClr val="tx1"/>
                </a:solidFill>
              </a:rPr>
              <a:t>KNN Example – Calculate Distance</a:t>
            </a:r>
          </a:p>
        </p:txBody>
      </p:sp>
      <p:graphicFrame>
        <p:nvGraphicFramePr>
          <p:cNvPr id="44" name="Table 23">
            <a:extLst>
              <a:ext uri="{FF2B5EF4-FFF2-40B4-BE49-F238E27FC236}">
                <a16:creationId xmlns:a16="http://schemas.microsoft.com/office/drawing/2014/main" id="{0EF7539B-FF45-4536-92E5-F8FD2910A83F}"/>
              </a:ext>
            </a:extLst>
          </p:cNvPr>
          <p:cNvGraphicFramePr>
            <a:graphicFrameLocks noGrp="1"/>
          </p:cNvGraphicFramePr>
          <p:nvPr/>
        </p:nvGraphicFramePr>
        <p:xfrm>
          <a:off x="474005" y="1440180"/>
          <a:ext cx="5346405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642">
                  <a:extLst>
                    <a:ext uri="{9D8B030D-6E8A-4147-A177-3AD203B41FA5}">
                      <a16:colId xmlns:a16="http://schemas.microsoft.com/office/drawing/2014/main" val="3432716639"/>
                    </a:ext>
                  </a:extLst>
                </a:gridCol>
                <a:gridCol w="1196163">
                  <a:extLst>
                    <a:ext uri="{9D8B030D-6E8A-4147-A177-3AD203B41FA5}">
                      <a16:colId xmlns:a16="http://schemas.microsoft.com/office/drawing/2014/main" val="320488255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77749078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573574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Euclidean 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93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Underweight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150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344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21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19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2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Underweight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048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957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Underweight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0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16496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9E1386E-7CB3-4F0C-9B35-A93E8F199AB3}"/>
              </a:ext>
            </a:extLst>
          </p:cNvPr>
          <p:cNvSpPr txBox="1"/>
          <p:nvPr/>
        </p:nvSpPr>
        <p:spPr>
          <a:xfrm>
            <a:off x="2524760" y="6392983"/>
            <a:ext cx="210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 data point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E2A6B2C-1403-4BCA-8D3C-DB1419E1A67B}"/>
              </a:ext>
            </a:extLst>
          </p:cNvPr>
          <p:cNvGraphicFramePr>
            <a:graphicFrameLocks noGrp="1"/>
          </p:cNvGraphicFramePr>
          <p:nvPr/>
        </p:nvGraphicFramePr>
        <p:xfrm>
          <a:off x="1785357" y="6076211"/>
          <a:ext cx="3339729" cy="316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243">
                  <a:extLst>
                    <a:ext uri="{9D8B030D-6E8A-4147-A177-3AD203B41FA5}">
                      <a16:colId xmlns:a16="http://schemas.microsoft.com/office/drawing/2014/main" val="1079986557"/>
                    </a:ext>
                  </a:extLst>
                </a:gridCol>
                <a:gridCol w="1113243">
                  <a:extLst>
                    <a:ext uri="{9D8B030D-6E8A-4147-A177-3AD203B41FA5}">
                      <a16:colId xmlns:a16="http://schemas.microsoft.com/office/drawing/2014/main" val="2683661745"/>
                    </a:ext>
                  </a:extLst>
                </a:gridCol>
                <a:gridCol w="1113243">
                  <a:extLst>
                    <a:ext uri="{9D8B030D-6E8A-4147-A177-3AD203B41FA5}">
                      <a16:colId xmlns:a16="http://schemas.microsoft.com/office/drawing/2014/main" val="602676587"/>
                    </a:ext>
                  </a:extLst>
                </a:gridCol>
              </a:tblGrid>
              <a:tr h="3167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 kg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170 cm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?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814303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A9B419-9914-FA14-497C-833CDF809E04}"/>
              </a:ext>
            </a:extLst>
          </p:cNvPr>
          <p:cNvCxnSpPr>
            <a:cxnSpLocks/>
          </p:cNvCxnSpPr>
          <p:nvPr/>
        </p:nvCxnSpPr>
        <p:spPr>
          <a:xfrm>
            <a:off x="6868160" y="2218933"/>
            <a:ext cx="0" cy="4038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76EED2-C2C5-92CB-A831-10BF5D71C3D3}"/>
              </a:ext>
            </a:extLst>
          </p:cNvPr>
          <p:cNvCxnSpPr/>
          <p:nvPr/>
        </p:nvCxnSpPr>
        <p:spPr>
          <a:xfrm flipH="1">
            <a:off x="5801360" y="2218933"/>
            <a:ext cx="1066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4169AD-36E9-7494-8158-5BBD7C776F6F}"/>
              </a:ext>
            </a:extLst>
          </p:cNvPr>
          <p:cNvCxnSpPr/>
          <p:nvPr/>
        </p:nvCxnSpPr>
        <p:spPr>
          <a:xfrm flipH="1">
            <a:off x="5801360" y="4123933"/>
            <a:ext cx="1066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F5F967-0C1B-135B-2C03-DC540846CDFD}"/>
              </a:ext>
            </a:extLst>
          </p:cNvPr>
          <p:cNvCxnSpPr/>
          <p:nvPr/>
        </p:nvCxnSpPr>
        <p:spPr>
          <a:xfrm flipH="1">
            <a:off x="5801360" y="4504933"/>
            <a:ext cx="1066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A1AC77-E4B5-F0EA-B4F2-65854AF4E17E}"/>
              </a:ext>
            </a:extLst>
          </p:cNvPr>
          <p:cNvCxnSpPr/>
          <p:nvPr/>
        </p:nvCxnSpPr>
        <p:spPr>
          <a:xfrm flipH="1">
            <a:off x="5801360" y="4809733"/>
            <a:ext cx="1066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B8C76D-0878-4BEC-9176-63F5501674C4}"/>
              </a:ext>
            </a:extLst>
          </p:cNvPr>
          <p:cNvCxnSpPr/>
          <p:nvPr/>
        </p:nvCxnSpPr>
        <p:spPr>
          <a:xfrm flipH="1">
            <a:off x="5801360" y="5266933"/>
            <a:ext cx="1066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0C2EA9-EC53-6715-41E0-830741ACC6BE}"/>
              </a:ext>
            </a:extLst>
          </p:cNvPr>
          <p:cNvCxnSpPr/>
          <p:nvPr/>
        </p:nvCxnSpPr>
        <p:spPr>
          <a:xfrm flipH="1">
            <a:off x="5801360" y="2676133"/>
            <a:ext cx="1066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5D47C5-1733-21DE-5535-57FEC83292A6}"/>
              </a:ext>
            </a:extLst>
          </p:cNvPr>
          <p:cNvCxnSpPr/>
          <p:nvPr/>
        </p:nvCxnSpPr>
        <p:spPr>
          <a:xfrm flipH="1">
            <a:off x="5820410" y="3057133"/>
            <a:ext cx="1066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9D6702-B7F3-8DDD-10B8-435D3F2BC501}"/>
              </a:ext>
            </a:extLst>
          </p:cNvPr>
          <p:cNvCxnSpPr/>
          <p:nvPr/>
        </p:nvCxnSpPr>
        <p:spPr>
          <a:xfrm flipH="1">
            <a:off x="5801360" y="3361933"/>
            <a:ext cx="1066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C69A60-8910-0162-CCA9-963A313CAC1E}"/>
              </a:ext>
            </a:extLst>
          </p:cNvPr>
          <p:cNvCxnSpPr/>
          <p:nvPr/>
        </p:nvCxnSpPr>
        <p:spPr>
          <a:xfrm flipH="1">
            <a:off x="5801360" y="3742933"/>
            <a:ext cx="1066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06B66A-826A-75F3-696C-C435594E4760}"/>
              </a:ext>
            </a:extLst>
          </p:cNvPr>
          <p:cNvCxnSpPr/>
          <p:nvPr/>
        </p:nvCxnSpPr>
        <p:spPr>
          <a:xfrm flipH="1">
            <a:off x="5115560" y="6257533"/>
            <a:ext cx="1752600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641B52CF-5048-256D-DF44-828707229F51}"/>
              </a:ext>
            </a:extLst>
          </p:cNvPr>
          <p:cNvSpPr/>
          <p:nvPr/>
        </p:nvSpPr>
        <p:spPr>
          <a:xfrm>
            <a:off x="4569532" y="1301164"/>
            <a:ext cx="1327078" cy="7620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386CF4-0027-D1A6-3989-63E39ABB4C20}"/>
                  </a:ext>
                </a:extLst>
              </p:cNvPr>
              <p:cNvSpPr txBox="1"/>
              <p:nvPr/>
            </p:nvSpPr>
            <p:spPr>
              <a:xfrm>
                <a:off x="3978276" y="1003184"/>
                <a:ext cx="8213724" cy="39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</a:pPr>
                <a:r>
                  <a:rPr lang="en-US" b="1" dirty="0">
                    <a:latin typeface="Arial" charset="0"/>
                    <a:cs typeface="Arial" charset="0"/>
                  </a:rPr>
                  <a:t>Euclidean Distance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𝑊𝑒𝑖𝑔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𝑊𝑒𝑖𝑔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𝐻𝑖𝑔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𝐻𝑖𝑔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b="1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386CF4-0027-D1A6-3989-63E39ABB4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276" y="1003184"/>
                <a:ext cx="8213724" cy="394210"/>
              </a:xfrm>
              <a:prstGeom prst="rect">
                <a:avLst/>
              </a:prstGeom>
              <a:blipFill>
                <a:blip r:embed="rId3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38E05B-CA44-D221-6B5A-441A222DC860}"/>
                  </a:ext>
                </a:extLst>
              </p:cNvPr>
              <p:cNvSpPr txBox="1"/>
              <p:nvPr/>
            </p:nvSpPr>
            <p:spPr>
              <a:xfrm>
                <a:off x="5182872" y="1927078"/>
                <a:ext cx="6192520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51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57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167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170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38E05B-CA44-D221-6B5A-441A222DC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872" y="1927078"/>
                <a:ext cx="6192520" cy="427746"/>
              </a:xfrm>
              <a:prstGeom prst="rect">
                <a:avLst/>
              </a:prstGeom>
              <a:blipFill>
                <a:blip r:embed="rId4"/>
                <a:stretch>
                  <a:fillRect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C66650-FFEA-62E3-9545-191CC062B629}"/>
                  </a:ext>
                </a:extLst>
              </p:cNvPr>
              <p:cNvSpPr txBox="1"/>
              <p:nvPr/>
            </p:nvSpPr>
            <p:spPr>
              <a:xfrm>
                <a:off x="5182872" y="2405012"/>
                <a:ext cx="6192520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62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57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182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170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C66650-FFEA-62E3-9545-191CC062B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872" y="2405012"/>
                <a:ext cx="6192520" cy="427746"/>
              </a:xfrm>
              <a:prstGeom prst="rect">
                <a:avLst/>
              </a:prstGeom>
              <a:blipFill>
                <a:blip r:embed="rId5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6B0CDF-63CD-B630-17B3-FCB31477BD16}"/>
                  </a:ext>
                </a:extLst>
              </p:cNvPr>
              <p:cNvSpPr txBox="1"/>
              <p:nvPr/>
            </p:nvSpPr>
            <p:spPr>
              <a:xfrm>
                <a:off x="5259072" y="2843917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6B0CDF-63CD-B630-17B3-FCB31477B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072" y="2843917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509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946286" y="232588"/>
            <a:ext cx="9144000" cy="742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defRPr/>
            </a:pPr>
            <a:r>
              <a:rPr lang="en-US" sz="4400" dirty="0">
                <a:solidFill>
                  <a:schemeClr val="tx1"/>
                </a:solidFill>
              </a:rPr>
              <a:t>Classifying Based on Training Data</a:t>
            </a:r>
          </a:p>
        </p:txBody>
      </p:sp>
      <p:graphicFrame>
        <p:nvGraphicFramePr>
          <p:cNvPr id="44" name="Table 23">
            <a:extLst>
              <a:ext uri="{FF2B5EF4-FFF2-40B4-BE49-F238E27FC236}">
                <a16:creationId xmlns:a16="http://schemas.microsoft.com/office/drawing/2014/main" id="{0EF7539B-FF45-4536-92E5-F8FD2910A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863361"/>
              </p:ext>
            </p:extLst>
          </p:nvPr>
        </p:nvGraphicFramePr>
        <p:xfrm>
          <a:off x="2598914" y="2338899"/>
          <a:ext cx="5449212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232">
                  <a:extLst>
                    <a:ext uri="{9D8B030D-6E8A-4147-A177-3AD203B41FA5}">
                      <a16:colId xmlns:a16="http://schemas.microsoft.com/office/drawing/2014/main" val="3432716639"/>
                    </a:ext>
                  </a:extLst>
                </a:gridCol>
                <a:gridCol w="1247580">
                  <a:extLst>
                    <a:ext uri="{9D8B030D-6E8A-4147-A177-3AD203B41FA5}">
                      <a16:colId xmlns:a16="http://schemas.microsoft.com/office/drawing/2014/main" val="320488255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7749078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573574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Euclidean 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93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167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Underweight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6.7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150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344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13.4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21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9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2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174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Underweight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048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957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Underweight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0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164969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E2A6B2C-1403-4BCA-8D3C-DB1419E1A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932928"/>
              </p:ext>
            </p:extLst>
          </p:nvPr>
        </p:nvGraphicFramePr>
        <p:xfrm>
          <a:off x="4899902" y="6490806"/>
          <a:ext cx="3339729" cy="316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243">
                  <a:extLst>
                    <a:ext uri="{9D8B030D-6E8A-4147-A177-3AD203B41FA5}">
                      <a16:colId xmlns:a16="http://schemas.microsoft.com/office/drawing/2014/main" val="1079986557"/>
                    </a:ext>
                  </a:extLst>
                </a:gridCol>
                <a:gridCol w="1113243">
                  <a:extLst>
                    <a:ext uri="{9D8B030D-6E8A-4147-A177-3AD203B41FA5}">
                      <a16:colId xmlns:a16="http://schemas.microsoft.com/office/drawing/2014/main" val="2683661745"/>
                    </a:ext>
                  </a:extLst>
                </a:gridCol>
                <a:gridCol w="1113243">
                  <a:extLst>
                    <a:ext uri="{9D8B030D-6E8A-4147-A177-3AD203B41FA5}">
                      <a16:colId xmlns:a16="http://schemas.microsoft.com/office/drawing/2014/main" val="602676587"/>
                    </a:ext>
                  </a:extLst>
                </a:gridCol>
              </a:tblGrid>
              <a:tr h="3167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 kg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170 cm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8143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275D87F-6FA2-490A-B14E-175CAABFA434}"/>
              </a:ext>
            </a:extLst>
          </p:cNvPr>
          <p:cNvSpPr txBox="1"/>
          <p:nvPr/>
        </p:nvSpPr>
        <p:spPr>
          <a:xfrm>
            <a:off x="8341451" y="4972452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K=3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C3E2B8-B3D2-432F-BA55-246F41DE1143}"/>
              </a:ext>
            </a:extLst>
          </p:cNvPr>
          <p:cNvCxnSpPr/>
          <p:nvPr/>
        </p:nvCxnSpPr>
        <p:spPr>
          <a:xfrm flipH="1">
            <a:off x="7724976" y="5211506"/>
            <a:ext cx="656743" cy="29507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4B44A1-EB48-4490-B4F6-C4508A587EC2}"/>
              </a:ext>
            </a:extLst>
          </p:cNvPr>
          <p:cNvCxnSpPr/>
          <p:nvPr/>
        </p:nvCxnSpPr>
        <p:spPr>
          <a:xfrm flipH="1">
            <a:off x="7721496" y="5204862"/>
            <a:ext cx="656743" cy="59987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C6493-2BE4-4795-AB92-9F2E186FF534}"/>
              </a:ext>
            </a:extLst>
          </p:cNvPr>
          <p:cNvCxnSpPr>
            <a:cxnSpLocks/>
          </p:cNvCxnSpPr>
          <p:nvPr/>
        </p:nvCxnSpPr>
        <p:spPr>
          <a:xfrm flipH="1">
            <a:off x="7718016" y="5204862"/>
            <a:ext cx="660223" cy="94990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AFBE4E8-1EBC-4CFB-8F18-8498627A4582}"/>
              </a:ext>
            </a:extLst>
          </p:cNvPr>
          <p:cNvSpPr/>
          <p:nvPr/>
        </p:nvSpPr>
        <p:spPr>
          <a:xfrm>
            <a:off x="5395265" y="5086104"/>
            <a:ext cx="1324583" cy="12737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060304-FAFE-4F3F-AE01-879875CAB3B7}"/>
              </a:ext>
            </a:extLst>
          </p:cNvPr>
          <p:cNvCxnSpPr>
            <a:cxnSpLocks/>
          </p:cNvCxnSpPr>
          <p:nvPr/>
        </p:nvCxnSpPr>
        <p:spPr>
          <a:xfrm>
            <a:off x="6412345" y="5506579"/>
            <a:ext cx="1169772" cy="98422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1386E-7CB3-4F0C-9B35-A93E8F199AB3}"/>
              </a:ext>
            </a:extLst>
          </p:cNvPr>
          <p:cNvSpPr txBox="1"/>
          <p:nvPr/>
        </p:nvSpPr>
        <p:spPr>
          <a:xfrm>
            <a:off x="7243026" y="6466193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4C250F-4EB2-A0BC-09EB-3C541C51640D}"/>
              </a:ext>
            </a:extLst>
          </p:cNvPr>
          <p:cNvSpPr txBox="1"/>
          <p:nvPr/>
        </p:nvSpPr>
        <p:spPr>
          <a:xfrm>
            <a:off x="935590" y="1207070"/>
            <a:ext cx="10953510" cy="1475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600" dirty="0"/>
              <a:t>Class of x is assigned based on </a:t>
            </a:r>
            <a:r>
              <a:rPr lang="en-US" sz="2600" dirty="0">
                <a:solidFill>
                  <a:srgbClr val="C00000"/>
                </a:solidFill>
              </a:rPr>
              <a:t>majority</a:t>
            </a:r>
            <a:r>
              <a:rPr lang="en-US" sz="2600" dirty="0"/>
              <a:t> of </a:t>
            </a:r>
            <a:r>
              <a:rPr lang="en-US" sz="2600" dirty="0">
                <a:solidFill>
                  <a:srgbClr val="C00000"/>
                </a:solidFill>
              </a:rPr>
              <a:t>k nearest </a:t>
            </a:r>
            <a:r>
              <a:rPr lang="en-US" sz="2600" dirty="0"/>
              <a:t>neighbors</a:t>
            </a:r>
          </a:p>
          <a:p>
            <a: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600" dirty="0"/>
              <a:t>K is a </a:t>
            </a:r>
            <a:r>
              <a:rPr lang="en-US" sz="2600" dirty="0">
                <a:solidFill>
                  <a:srgbClr val="C00000"/>
                </a:solidFill>
              </a:rPr>
              <a:t>hyperparameter</a:t>
            </a:r>
            <a:r>
              <a:rPr lang="en-US" sz="2600" dirty="0"/>
              <a:t> of KNN that needs to be </a:t>
            </a:r>
            <a:r>
              <a:rPr lang="en-US" sz="2600" dirty="0">
                <a:solidFill>
                  <a:srgbClr val="C00000"/>
                </a:solidFill>
              </a:rPr>
              <a:t>tuned</a:t>
            </a: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8062578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Number of Neighbors (K)</a:t>
            </a:r>
            <a:r>
              <a:rPr lang="en-US" dirty="0"/>
              <a:t> 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6555" y="1563696"/>
            <a:ext cx="11438890" cy="4351338"/>
          </a:xfrm>
        </p:spPr>
        <p:txBody>
          <a:bodyPr>
            <a:normAutofit/>
          </a:bodyPr>
          <a:lstStyle/>
          <a:p>
            <a:pPr lvl="1"/>
            <a:r>
              <a:rPr lang="en-US" sz="2800" dirty="0"/>
              <a:t>If k is too </a:t>
            </a:r>
            <a:r>
              <a:rPr lang="en-US" sz="2800" dirty="0">
                <a:solidFill>
                  <a:srgbClr val="C00000"/>
                </a:solidFill>
              </a:rPr>
              <a:t>small</a:t>
            </a:r>
            <a:r>
              <a:rPr lang="en-US" sz="2800" dirty="0"/>
              <a:t>, sensitive to </a:t>
            </a:r>
            <a:r>
              <a:rPr lang="en-US" sz="2800" dirty="0">
                <a:solidFill>
                  <a:srgbClr val="C00000"/>
                </a:solidFill>
              </a:rPr>
              <a:t>noise</a:t>
            </a:r>
            <a:r>
              <a:rPr lang="en-US" sz="2800" dirty="0"/>
              <a:t> points in training data (</a:t>
            </a:r>
            <a:r>
              <a:rPr lang="en-US" sz="2800" dirty="0">
                <a:solidFill>
                  <a:srgbClr val="C00000"/>
                </a:solidFill>
              </a:rPr>
              <a:t>overfitted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If k is too </a:t>
            </a:r>
            <a:r>
              <a:rPr lang="en-US" sz="2800" dirty="0">
                <a:solidFill>
                  <a:srgbClr val="C00000"/>
                </a:solidFill>
              </a:rPr>
              <a:t>large</a:t>
            </a:r>
            <a:r>
              <a:rPr lang="en-US" sz="2800" dirty="0"/>
              <a:t>, neighborhood may include points from </a:t>
            </a:r>
            <a:r>
              <a:rPr lang="en-US" sz="2800" dirty="0">
                <a:solidFill>
                  <a:srgbClr val="C00000"/>
                </a:solidFill>
              </a:rPr>
              <a:t>other classes </a:t>
            </a:r>
            <a:r>
              <a:rPr lang="en-US" sz="2800" dirty="0"/>
              <a:t>(</a:t>
            </a:r>
            <a:r>
              <a:rPr lang="en-US" sz="2800" dirty="0">
                <a:solidFill>
                  <a:srgbClr val="C00000"/>
                </a:solidFill>
              </a:rPr>
              <a:t>underfitted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K (</a:t>
            </a:r>
            <a:r>
              <a:rPr lang="en-US" sz="2800" dirty="0">
                <a:solidFill>
                  <a:srgbClr val="C00000"/>
                </a:solidFill>
              </a:rPr>
              <a:t>hyper-parameter</a:t>
            </a:r>
            <a:r>
              <a:rPr lang="en-US" sz="2800" dirty="0"/>
              <a:t>) needs to be </a:t>
            </a:r>
            <a:r>
              <a:rPr lang="en-US" sz="2800" dirty="0">
                <a:solidFill>
                  <a:srgbClr val="C00000"/>
                </a:solidFill>
              </a:rPr>
              <a:t>tuned</a:t>
            </a:r>
            <a:r>
              <a:rPr lang="en-US" sz="2800" dirty="0"/>
              <a:t> in a way that avoid overfitting and underfitting (</a:t>
            </a:r>
            <a:r>
              <a:rPr lang="en-US" sz="2800" dirty="0">
                <a:solidFill>
                  <a:srgbClr val="C00000"/>
                </a:solidFill>
              </a:rPr>
              <a:t>right fit</a:t>
            </a:r>
            <a:r>
              <a:rPr lang="en-US" sz="2800" dirty="0"/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6DE909-5884-AF70-C276-CEF4E3B4B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641" y="3429000"/>
            <a:ext cx="3911757" cy="32900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0FD212-F156-D246-A398-C2B0886D2349}"/>
              </a:ext>
            </a:extLst>
          </p:cNvPr>
          <p:cNvSpPr txBox="1"/>
          <p:nvPr/>
        </p:nvSpPr>
        <p:spPr>
          <a:xfrm>
            <a:off x="1357089" y="4832639"/>
            <a:ext cx="29095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Rule of thumb:</a:t>
            </a:r>
          </a:p>
          <a:p>
            <a:r>
              <a:rPr lang="en-US" dirty="0"/>
              <a:t>K &lt;= sqrt(N)</a:t>
            </a:r>
          </a:p>
          <a:p>
            <a:r>
              <a:rPr lang="en-US" dirty="0"/>
              <a:t>N: number of training points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title"/>
          </p:nvPr>
        </p:nvSpPr>
        <p:spPr>
          <a:xfrm>
            <a:off x="700809" y="142501"/>
            <a:ext cx="8229600" cy="944562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en-US" sz="4000" dirty="0"/>
              <a:t>Linear Regression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700809" y="1342210"/>
            <a:ext cx="11643360" cy="3134871"/>
          </a:xfrm>
          <a:noFill/>
        </p:spPr>
        <p:txBody>
          <a:bodyPr>
            <a:normAutofit/>
          </a:bodyPr>
          <a:lstStyle/>
          <a:p>
            <a:r>
              <a:rPr lang="en-US" sz="2400" b="1" dirty="0">
                <a:latin typeface="Tekton Pro" pitchFamily="34" charset="0"/>
              </a:rPr>
              <a:t>Fitting the data</a:t>
            </a:r>
            <a:r>
              <a:rPr lang="en-US" sz="2400" dirty="0">
                <a:latin typeface="Tekton Pro" pitchFamily="34" charset="0"/>
              </a:rPr>
              <a:t>: Finding the </a:t>
            </a:r>
            <a:r>
              <a:rPr lang="en-US" sz="2400" dirty="0">
                <a:solidFill>
                  <a:srgbClr val="C00000"/>
                </a:solidFill>
                <a:latin typeface="Tekton Pro" pitchFamily="34" charset="0"/>
              </a:rPr>
              <a:t>best straight line </a:t>
            </a:r>
            <a:r>
              <a:rPr lang="en-US" sz="2400" dirty="0">
                <a:latin typeface="Tekton Pro" pitchFamily="34" charset="0"/>
              </a:rPr>
              <a:t>(regression line) that represents the </a:t>
            </a:r>
            <a:r>
              <a:rPr lang="en-US" sz="2400" dirty="0">
                <a:solidFill>
                  <a:srgbClr val="C00000"/>
                </a:solidFill>
                <a:latin typeface="Tekton Pro" pitchFamily="34" charset="0"/>
              </a:rPr>
              <a:t>relationship</a:t>
            </a:r>
            <a:r>
              <a:rPr lang="en-US" sz="2400" dirty="0">
                <a:latin typeface="Tekton Pro" pitchFamily="34" charset="0"/>
              </a:rPr>
              <a:t> between the </a:t>
            </a:r>
            <a:r>
              <a:rPr lang="en-US" sz="2400" dirty="0">
                <a:solidFill>
                  <a:srgbClr val="C00000"/>
                </a:solidFill>
                <a:latin typeface="Tekton Pro" pitchFamily="34" charset="0"/>
              </a:rPr>
              <a:t>independent</a:t>
            </a:r>
            <a:r>
              <a:rPr lang="en-US" sz="2400" dirty="0">
                <a:latin typeface="Tekton Pro" pitchFamily="34" charset="0"/>
              </a:rPr>
              <a:t> variables and the </a:t>
            </a:r>
            <a:r>
              <a:rPr lang="en-US" sz="2400" dirty="0">
                <a:solidFill>
                  <a:srgbClr val="C00000"/>
                </a:solidFill>
                <a:latin typeface="Tekton Pro" pitchFamily="34" charset="0"/>
              </a:rPr>
              <a:t>dependent</a:t>
            </a:r>
            <a:r>
              <a:rPr lang="en-US" sz="2400" dirty="0">
                <a:latin typeface="Tekton Pro" pitchFamily="34" charset="0"/>
              </a:rPr>
              <a:t> variable</a:t>
            </a:r>
          </a:p>
          <a:p>
            <a:r>
              <a:rPr lang="en-US" sz="2400" dirty="0">
                <a:solidFill>
                  <a:srgbClr val="C00000"/>
                </a:solidFill>
                <a:latin typeface="Tekton Pro" pitchFamily="34" charset="0"/>
              </a:rPr>
              <a:t>Regression</a:t>
            </a:r>
            <a:r>
              <a:rPr lang="en-US" sz="2400" dirty="0">
                <a:latin typeface="Tekton Pro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Tekton Pro" pitchFamily="34" charset="0"/>
              </a:rPr>
              <a:t>Equation</a:t>
            </a:r>
            <a:r>
              <a:rPr lang="en-US" sz="2400" dirty="0">
                <a:latin typeface="Tekton Pro" pitchFamily="34" charset="0"/>
              </a:rPr>
              <a:t> is a mathematical representation</a:t>
            </a:r>
            <a:r>
              <a:rPr lang="en-US" sz="2400" dirty="0">
                <a:solidFill>
                  <a:srgbClr val="C00000"/>
                </a:solidFill>
                <a:latin typeface="Tekton Pro" pitchFamily="34" charset="0"/>
              </a:rPr>
              <a:t> </a:t>
            </a:r>
            <a:r>
              <a:rPr lang="en-US" sz="2400" dirty="0">
                <a:latin typeface="Tekton Pro" pitchFamily="34" charset="0"/>
              </a:rPr>
              <a:t>of the </a:t>
            </a:r>
            <a:r>
              <a:rPr lang="en-US" sz="2400" dirty="0">
                <a:solidFill>
                  <a:srgbClr val="C00000"/>
                </a:solidFill>
                <a:latin typeface="Tekton Pro" pitchFamily="34" charset="0"/>
              </a:rPr>
              <a:t>regression line</a:t>
            </a:r>
            <a:r>
              <a:rPr lang="en-US" sz="2400" dirty="0">
                <a:latin typeface="Tekton Pro" pitchFamily="34" charset="0"/>
              </a:rPr>
              <a:t>.</a:t>
            </a:r>
          </a:p>
          <a:p>
            <a:pPr eaLnBrk="1" hangingPunct="1"/>
            <a:endParaRPr lang="en-US" sz="2400" dirty="0">
              <a:latin typeface="Tekton Pro" pitchFamily="34" charset="0"/>
            </a:endParaRPr>
          </a:p>
          <a:p>
            <a:pPr eaLnBrk="1" hangingPunct="1"/>
            <a:endParaRPr lang="en-US" sz="2400" dirty="0">
              <a:latin typeface="Tekton Pro" pitchFamily="34" charset="0"/>
            </a:endParaRPr>
          </a:p>
        </p:txBody>
      </p:sp>
      <p:graphicFrame>
        <p:nvGraphicFramePr>
          <p:cNvPr id="16388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2448560" y="2888248"/>
          <a:ext cx="6116320" cy="3827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6162731" imgH="3562231" progId="Excel.Chart.8">
                  <p:embed/>
                </p:oleObj>
              </mc:Choice>
              <mc:Fallback>
                <p:oleObj name="Chart" r:id="rId2" imgW="6162731" imgH="3562231" progId="Excel.Chart.8">
                  <p:embed/>
                  <p:pic>
                    <p:nvPicPr>
                      <p:cNvPr id="1638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8560" y="2888248"/>
                        <a:ext cx="6116320" cy="38272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9" name="Line 8"/>
          <p:cNvSpPr>
            <a:spLocks noChangeShapeType="1"/>
          </p:cNvSpPr>
          <p:nvPr/>
        </p:nvSpPr>
        <p:spPr bwMode="auto">
          <a:xfrm flipV="1">
            <a:off x="3553459" y="3687193"/>
            <a:ext cx="4699892" cy="1803069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B474D8-3B21-045B-C1E7-2B086D3694EB}"/>
              </a:ext>
            </a:extLst>
          </p:cNvPr>
          <p:cNvSpPr txBox="1"/>
          <p:nvPr/>
        </p:nvSpPr>
        <p:spPr>
          <a:xfrm>
            <a:off x="8178685" y="3317861"/>
            <a:ext cx="455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ekton Pro" pitchFamily="34" charset="0"/>
              </a:rPr>
              <a:t>Income = b * College-Degree + a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47010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809A-F101-E7C3-BD22-FD783AC45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D6EFA-B4C7-6899-2139-EA7E3E64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4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We can use </a:t>
            </a:r>
            <a:r>
              <a:rPr lang="en-US" sz="2600" dirty="0">
                <a:solidFill>
                  <a:srgbClr val="C00000"/>
                </a:solidFill>
              </a:rPr>
              <a:t>validation data</a:t>
            </a:r>
            <a:r>
              <a:rPr lang="en-US" sz="2600" dirty="0"/>
              <a:t> to find </a:t>
            </a:r>
            <a:r>
              <a:rPr lang="en-US" sz="2600" dirty="0">
                <a:solidFill>
                  <a:srgbClr val="C00000"/>
                </a:solidFill>
              </a:rPr>
              <a:t>optimal 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8AAD6-3A59-9DF0-6C53-31AB7EFD3F91}"/>
              </a:ext>
            </a:extLst>
          </p:cNvPr>
          <p:cNvSpPr txBox="1"/>
          <p:nvPr/>
        </p:nvSpPr>
        <p:spPr>
          <a:xfrm>
            <a:off x="378460" y="2759903"/>
            <a:ext cx="58318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eaLnBrk="1" hangingPunct="1"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US" altLang="zh-TW" sz="2400" dirty="0"/>
              <a:t>Choose an </a:t>
            </a:r>
            <a:r>
              <a:rPr lang="en-US" altLang="zh-TW" sz="2400" dirty="0">
                <a:solidFill>
                  <a:srgbClr val="C00000"/>
                </a:solidFill>
              </a:rPr>
              <a:t>odd</a:t>
            </a:r>
            <a:r>
              <a:rPr lang="en-US" altLang="zh-TW" sz="2400" dirty="0"/>
              <a:t> “K” value for a Binary Classification problem.</a:t>
            </a:r>
          </a:p>
          <a:p>
            <a:pPr marL="800100" lvl="1" indent="-342900" eaLnBrk="1" hangingPunct="1">
              <a:buClr>
                <a:srgbClr val="0000FF"/>
              </a:buClr>
              <a:buFont typeface="Arial" panose="020B0604020202020204" pitchFamily="34" charset="0"/>
              <a:buChar char="•"/>
            </a:pPr>
            <a:endParaRPr lang="en-US" altLang="zh-TW" sz="2400" dirty="0"/>
          </a:p>
          <a:p>
            <a:pPr marL="800100" lvl="1" indent="-342900" eaLnBrk="1" hangingPunct="1"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US" altLang="zh-TW" sz="2400" dirty="0"/>
              <a:t>“K” must not be a multiple of the number of classes for a Multi-class Classification problem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11E90-4F51-A644-5D2B-F8E46B6FB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808" y="3616960"/>
            <a:ext cx="6367539" cy="276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271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6A2EA4B9-E61B-4854-A234-13309CF421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981" y="228600"/>
            <a:ext cx="9144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dirty="0"/>
              <a:t>KNN Advantages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70B7D286-40D5-4F88-A907-FA363C255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-180340" y="1143000"/>
            <a:ext cx="11051540" cy="5486400"/>
          </a:xfrm>
        </p:spPr>
        <p:txBody>
          <a:bodyPr/>
          <a:lstStyle/>
          <a:p>
            <a:pPr lvl="2">
              <a:buClr>
                <a:srgbClr val="0000FF"/>
              </a:buClr>
            </a:pPr>
            <a:r>
              <a:rPr lang="en-US" altLang="zh-TW" sz="2800" dirty="0"/>
              <a:t>Simple and </a:t>
            </a:r>
            <a:r>
              <a:rPr lang="en-US" altLang="zh-TW" sz="2800" dirty="0">
                <a:solidFill>
                  <a:srgbClr val="C00000"/>
                </a:solidFill>
              </a:rPr>
              <a:t>interpretable</a:t>
            </a:r>
          </a:p>
          <a:p>
            <a:pPr lvl="2">
              <a:buClr>
                <a:srgbClr val="0000FF"/>
              </a:buClr>
            </a:pPr>
            <a:r>
              <a:rPr lang="en-US" altLang="zh-TW" sz="2800" dirty="0"/>
              <a:t>Provides </a:t>
            </a:r>
            <a:r>
              <a:rPr lang="en-US" altLang="zh-TW" sz="2800" dirty="0">
                <a:solidFill>
                  <a:srgbClr val="C00000"/>
                </a:solidFill>
              </a:rPr>
              <a:t>reasonable</a:t>
            </a:r>
            <a:r>
              <a:rPr lang="en-US" altLang="zh-TW" sz="2800" dirty="0"/>
              <a:t> </a:t>
            </a:r>
            <a:r>
              <a:rPr lang="en-US" altLang="zh-TW" sz="2800" dirty="0">
                <a:solidFill>
                  <a:srgbClr val="C00000"/>
                </a:solidFill>
              </a:rPr>
              <a:t>results</a:t>
            </a:r>
            <a:r>
              <a:rPr lang="en-US" altLang="zh-TW" sz="2800" dirty="0"/>
              <a:t> on small datasets with limited features</a:t>
            </a:r>
          </a:p>
          <a:p>
            <a:pPr lvl="2">
              <a:buClr>
                <a:srgbClr val="0000FF"/>
              </a:buClr>
            </a:pPr>
            <a:r>
              <a:rPr lang="en-US" altLang="zh-TW" sz="2800" dirty="0"/>
              <a:t>KNN is a </a:t>
            </a:r>
            <a:r>
              <a:rPr lang="en-US" altLang="zh-TW" sz="2800" dirty="0">
                <a:solidFill>
                  <a:srgbClr val="C00000"/>
                </a:solidFill>
              </a:rPr>
              <a:t>lazy</a:t>
            </a:r>
            <a:r>
              <a:rPr lang="en-US" altLang="zh-TW" sz="2800" dirty="0"/>
              <a:t> classifier and requires </a:t>
            </a:r>
            <a:r>
              <a:rPr lang="en-US" altLang="zh-TW" sz="2800" dirty="0">
                <a:solidFill>
                  <a:srgbClr val="C00000"/>
                </a:solidFill>
              </a:rPr>
              <a:t>no training time </a:t>
            </a:r>
            <a:r>
              <a:rPr lang="en-US" altLang="zh-TW" sz="2800" dirty="0"/>
              <a:t>but needs </a:t>
            </a:r>
            <a:r>
              <a:rPr lang="en-US" altLang="zh-TW" sz="2800" dirty="0">
                <a:solidFill>
                  <a:srgbClr val="C00000"/>
                </a:solidFill>
              </a:rPr>
              <a:t>more time for inference</a:t>
            </a:r>
          </a:p>
          <a:p>
            <a:pPr lvl="2">
              <a:buClr>
                <a:srgbClr val="0000FF"/>
              </a:buClr>
            </a:pPr>
            <a:r>
              <a:rPr lang="en-US" altLang="zh-TW" sz="2800" dirty="0"/>
              <a:t>Requires </a:t>
            </a:r>
            <a:r>
              <a:rPr lang="en-US" altLang="zh-TW" sz="2800" dirty="0">
                <a:solidFill>
                  <a:srgbClr val="C00000"/>
                </a:solidFill>
              </a:rPr>
              <a:t>little tuning </a:t>
            </a:r>
            <a:r>
              <a:rPr lang="en-US" altLang="zh-TW" sz="2800" dirty="0"/>
              <a:t>of hyper-parameters.</a:t>
            </a:r>
          </a:p>
          <a:p>
            <a:pPr lvl="2">
              <a:buClr>
                <a:srgbClr val="0000FF"/>
              </a:buClr>
            </a:pPr>
            <a:r>
              <a:rPr lang="en-US" altLang="zh-TW" sz="2800" dirty="0"/>
              <a:t>Learn </a:t>
            </a:r>
            <a:r>
              <a:rPr lang="en-US" altLang="zh-TW" sz="2800" dirty="0">
                <a:solidFill>
                  <a:srgbClr val="C00000"/>
                </a:solidFill>
              </a:rPr>
              <a:t>non-linear </a:t>
            </a:r>
            <a:r>
              <a:rPr lang="en-US" altLang="zh-TW" sz="2800" dirty="0"/>
              <a:t>decision boundaries when used for classification.</a:t>
            </a:r>
          </a:p>
          <a:p>
            <a:pPr lvl="2">
              <a:buClr>
                <a:srgbClr val="0000FF"/>
              </a:buClr>
            </a:pPr>
            <a:endParaRPr lang="en-US" altLang="zh-TW" sz="2800" dirty="0"/>
          </a:p>
          <a:p>
            <a:pPr lvl="2">
              <a:buClr>
                <a:srgbClr val="0000FF"/>
              </a:buClr>
            </a:pPr>
            <a:endParaRPr lang="en-US" altLang="zh-TW" dirty="0">
              <a:solidFill>
                <a:srgbClr val="0000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7CA83C-D185-85F9-6C5F-0C5D6000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3733800"/>
            <a:ext cx="40195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848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51820D-F257-2701-ACA7-81EF675D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788" y="5073714"/>
            <a:ext cx="4672012" cy="1784286"/>
          </a:xfrm>
          <a:prstGeom prst="rect">
            <a:avLst/>
          </a:prstGeom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288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KNN Disadvantages</a:t>
            </a:r>
            <a:endParaRPr lang="en-GB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90343"/>
            <a:ext cx="10515601" cy="4931412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GB" b="1" dirty="0"/>
              <a:t>Computationally Expensive for Large Datasets</a:t>
            </a:r>
            <a:r>
              <a:rPr lang="en-GB" dirty="0"/>
              <a:t>: To determine the nearest neighbour of a data point, must compute the distance to all training data.</a:t>
            </a:r>
          </a:p>
          <a:p>
            <a:pPr lvl="2">
              <a:lnSpc>
                <a:spcPct val="90000"/>
              </a:lnSpc>
            </a:pPr>
            <a:r>
              <a:rPr lang="en-GB" sz="2800" dirty="0"/>
              <a:t>Pre-sort training data points into </a:t>
            </a:r>
            <a:r>
              <a:rPr lang="en-GB" sz="2800" dirty="0">
                <a:solidFill>
                  <a:srgbClr val="C00000"/>
                </a:solidFill>
              </a:rPr>
              <a:t>fast data structures  </a:t>
            </a:r>
            <a:r>
              <a:rPr lang="en-GB" sz="2800" dirty="0"/>
              <a:t>(e.g., tree)</a:t>
            </a:r>
          </a:p>
          <a:p>
            <a:pPr lvl="2">
              <a:lnSpc>
                <a:spcPct val="90000"/>
              </a:lnSpc>
            </a:pPr>
            <a:r>
              <a:rPr lang="en-GB" sz="2800" dirty="0">
                <a:solidFill>
                  <a:srgbClr val="C00000"/>
                </a:solidFill>
              </a:rPr>
              <a:t>Cluster</a:t>
            </a:r>
            <a:r>
              <a:rPr lang="en-GB" sz="2800" dirty="0"/>
              <a:t> data points and just use </a:t>
            </a:r>
            <a:r>
              <a:rPr lang="en-GB" sz="2800" dirty="0">
                <a:solidFill>
                  <a:srgbClr val="C00000"/>
                </a:solidFill>
              </a:rPr>
              <a:t>centroids</a:t>
            </a:r>
            <a:r>
              <a:rPr lang="en-GB" sz="2800" dirty="0"/>
              <a:t> as training set</a:t>
            </a:r>
          </a:p>
          <a:p>
            <a:pPr lvl="2">
              <a:lnSpc>
                <a:spcPct val="90000"/>
              </a:lnSpc>
            </a:pPr>
            <a:r>
              <a:rPr lang="en-GB" sz="2800" dirty="0"/>
              <a:t>Compute only an </a:t>
            </a:r>
            <a:r>
              <a:rPr lang="en-GB" sz="2800" dirty="0">
                <a:solidFill>
                  <a:srgbClr val="C00000"/>
                </a:solidFill>
              </a:rPr>
              <a:t>approximate distance  </a:t>
            </a:r>
          </a:p>
          <a:p>
            <a:pPr lvl="2">
              <a:lnSpc>
                <a:spcPct val="90000"/>
              </a:lnSpc>
            </a:pPr>
            <a:r>
              <a:rPr lang="en-GB" sz="2800" dirty="0">
                <a:solidFill>
                  <a:srgbClr val="C00000"/>
                </a:solidFill>
              </a:rPr>
              <a:t>Condensing</a:t>
            </a:r>
          </a:p>
          <a:p>
            <a:pPr marL="914400" lvl="2" indent="0">
              <a:lnSpc>
                <a:spcPct val="90000"/>
              </a:lnSpc>
              <a:buNone/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b="1" dirty="0"/>
              <a:t>Curse of Dimensionality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/>
              <a:t>: Required amount of training data increases exponentially with dimension. </a:t>
            </a:r>
            <a:r>
              <a:rPr lang="en-US" altLang="zh-TW" dirty="0"/>
              <a:t>Prediction accuracy can quickly degrade when number of attributes grows</a:t>
            </a:r>
            <a:endParaRPr lang="en-GB" dirty="0"/>
          </a:p>
          <a:p>
            <a:pPr lvl="2">
              <a:lnSpc>
                <a:spcPct val="90000"/>
              </a:lnSpc>
            </a:pPr>
            <a:r>
              <a:rPr lang="en-GB" sz="2800" dirty="0"/>
              <a:t>Remove </a:t>
            </a:r>
            <a:r>
              <a:rPr lang="en-GB" sz="2800" dirty="0">
                <a:solidFill>
                  <a:srgbClr val="C00000"/>
                </a:solidFill>
              </a:rPr>
              <a:t>irrelevant</a:t>
            </a:r>
            <a:r>
              <a:rPr lang="en-GB" sz="2800" dirty="0"/>
              <a:t> attributes</a:t>
            </a:r>
          </a:p>
          <a:p>
            <a:pPr lvl="2">
              <a:lnSpc>
                <a:spcPct val="90000"/>
              </a:lnSpc>
            </a:pPr>
            <a:r>
              <a:rPr lang="en-GB" sz="2800" dirty="0">
                <a:solidFill>
                  <a:srgbClr val="C00000"/>
                </a:solidFill>
              </a:rPr>
              <a:t>More training </a:t>
            </a:r>
            <a:r>
              <a:rPr lang="en-GB" sz="2800" dirty="0"/>
              <a:t>data</a:t>
            </a:r>
          </a:p>
          <a:p>
            <a:pPr marL="914400" lvl="2" indent="0">
              <a:lnSpc>
                <a:spcPct val="90000"/>
              </a:lnSpc>
              <a:buNone/>
            </a:pPr>
            <a:endParaRPr lang="en-US" sz="28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CEA1-6582-BD19-3559-2699C467F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148194"/>
            <a:ext cx="10515600" cy="1325563"/>
          </a:xfrm>
        </p:spPr>
        <p:txBody>
          <a:bodyPr/>
          <a:lstStyle/>
          <a:p>
            <a:r>
              <a:rPr lang="en-US" dirty="0"/>
              <a:t>Distance Approximation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7F59-6DE6-CC59-161C-681AEAC2E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160" y="1351837"/>
            <a:ext cx="11227130" cy="4351338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en-US" sz="2600" b="1" dirty="0"/>
              <a:t>Early Stopping in Distance Calculation</a:t>
            </a:r>
            <a:endParaRPr lang="en-US" sz="2600" dirty="0"/>
          </a:p>
          <a:p>
            <a:pPr lvl="1"/>
            <a:r>
              <a:rPr lang="en-US" sz="2600" dirty="0"/>
              <a:t>If using </a:t>
            </a:r>
            <a:r>
              <a:rPr lang="en-US" sz="2600" dirty="0">
                <a:solidFill>
                  <a:srgbClr val="C00000"/>
                </a:solidFill>
              </a:rPr>
              <a:t>Euclidean distance</a:t>
            </a:r>
            <a:r>
              <a:rPr lang="en-US" sz="2600" dirty="0"/>
              <a:t>, computation can be stopped early if the squared distance exceeds the </a:t>
            </a:r>
            <a:r>
              <a:rPr lang="en-US" sz="2600" dirty="0">
                <a:solidFill>
                  <a:srgbClr val="C00000"/>
                </a:solidFill>
              </a:rPr>
              <a:t>threshold</a:t>
            </a:r>
            <a:r>
              <a:rPr lang="en-US" sz="2600" dirty="0"/>
              <a:t>.</a:t>
            </a:r>
          </a:p>
          <a:p>
            <a:pPr lvl="1"/>
            <a:r>
              <a:rPr lang="en-US" sz="2600" dirty="0"/>
              <a:t>Using </a:t>
            </a:r>
            <a:r>
              <a:rPr lang="en-US" sz="2600" dirty="0">
                <a:solidFill>
                  <a:srgbClr val="C00000"/>
                </a:solidFill>
              </a:rPr>
              <a:t>Manhattan</a:t>
            </a:r>
            <a:r>
              <a:rPr lang="en-US" sz="2600" dirty="0"/>
              <a:t> distance as a </a:t>
            </a:r>
            <a:r>
              <a:rPr lang="en-US" sz="2600" dirty="0">
                <a:solidFill>
                  <a:srgbClr val="C00000"/>
                </a:solidFill>
              </a:rPr>
              <a:t>quick filter </a:t>
            </a:r>
            <a:r>
              <a:rPr lang="en-US" sz="2600" dirty="0"/>
              <a:t>before computing exact Euclidean distance.</a:t>
            </a:r>
          </a:p>
          <a:p>
            <a:pPr>
              <a:buFont typeface="+mj-lt"/>
              <a:buAutoNum type="arabicPeriod"/>
            </a:pPr>
            <a:r>
              <a:rPr lang="en-US" sz="2600" b="1" dirty="0"/>
              <a:t>Dimensionality Reduction  </a:t>
            </a:r>
            <a:endParaRPr lang="en-US" sz="2600" dirty="0"/>
          </a:p>
          <a:p>
            <a:pPr lvl="1"/>
            <a:r>
              <a:rPr lang="en-US" sz="2600" dirty="0"/>
              <a:t>Use </a:t>
            </a:r>
            <a:r>
              <a:rPr lang="en-US" sz="2600" dirty="0">
                <a:solidFill>
                  <a:srgbClr val="C00000"/>
                </a:solidFill>
              </a:rPr>
              <a:t>PCA</a:t>
            </a:r>
            <a:r>
              <a:rPr lang="en-US" sz="2600" dirty="0"/>
              <a:t> to reduce the feature space before computing distances.</a:t>
            </a:r>
          </a:p>
          <a:p>
            <a:pPr lvl="1"/>
            <a:r>
              <a:rPr lang="en-US" sz="2600" dirty="0">
                <a:solidFill>
                  <a:srgbClr val="C00000"/>
                </a:solidFill>
              </a:rPr>
              <a:t>Approximate</a:t>
            </a:r>
            <a:r>
              <a:rPr lang="en-US" sz="2600" dirty="0"/>
              <a:t> nearest neighbors are found in a </a:t>
            </a:r>
            <a:r>
              <a:rPr lang="en-US" sz="2600" dirty="0">
                <a:solidFill>
                  <a:srgbClr val="C00000"/>
                </a:solidFill>
              </a:rPr>
              <a:t>lower-dimensional </a:t>
            </a:r>
            <a:r>
              <a:rPr lang="en-US" sz="2600" dirty="0"/>
              <a:t>space.</a:t>
            </a:r>
          </a:p>
          <a:p>
            <a:pPr marL="0" lvl="1" indent="0">
              <a:buNone/>
            </a:pPr>
            <a:r>
              <a:rPr lang="en-US" sz="2600" b="1" dirty="0"/>
              <a:t>3.</a:t>
            </a:r>
            <a:r>
              <a:rPr lang="en-US" sz="2600" b="1" u="sng" dirty="0"/>
              <a:t>Hashing Techniques</a:t>
            </a:r>
          </a:p>
          <a:p>
            <a:pPr lvl="1"/>
            <a:r>
              <a:rPr lang="en-US" sz="2600" dirty="0">
                <a:solidFill>
                  <a:srgbClr val="C00000"/>
                </a:solidFill>
              </a:rPr>
              <a:t>Mapping</a:t>
            </a:r>
            <a:r>
              <a:rPr lang="en-US" sz="2600" dirty="0"/>
              <a:t> new data points using a </a:t>
            </a:r>
            <a:r>
              <a:rPr lang="en-US" sz="2600" dirty="0">
                <a:solidFill>
                  <a:srgbClr val="C00000"/>
                </a:solidFill>
              </a:rPr>
              <a:t>hash function </a:t>
            </a:r>
            <a:r>
              <a:rPr lang="en-US" sz="2600" dirty="0"/>
              <a:t>in a way that similar points are likely to fall into the same or </a:t>
            </a:r>
            <a:r>
              <a:rPr lang="en-US" sz="2600" dirty="0">
                <a:solidFill>
                  <a:srgbClr val="C00000"/>
                </a:solidFill>
              </a:rPr>
              <a:t>nearby buckets</a:t>
            </a:r>
            <a:r>
              <a:rPr lang="en-US" sz="2600" dirty="0"/>
              <a:t>. Nearest neighbors are </a:t>
            </a:r>
            <a:r>
              <a:rPr lang="en-US" sz="2600" dirty="0">
                <a:solidFill>
                  <a:srgbClr val="C00000"/>
                </a:solidFill>
              </a:rPr>
              <a:t>searched</a:t>
            </a:r>
            <a:r>
              <a:rPr lang="en-US" sz="2600" dirty="0"/>
              <a:t> only within those nearby buckets.</a:t>
            </a:r>
          </a:p>
          <a:p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BE036-4263-2E23-21BB-F81A9D5EF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494" y="5825095"/>
            <a:ext cx="2185060" cy="89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571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B79B-E7B8-69C5-D498-E40A00E3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Condensation</a:t>
            </a:r>
            <a:r>
              <a:rPr lang="en-GB" dirty="0"/>
              <a:t>: Decision Regions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32A37-D094-44A1-AE22-9118089F1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Retain only a </a:t>
            </a:r>
            <a:r>
              <a:rPr lang="en-US" dirty="0">
                <a:solidFill>
                  <a:srgbClr val="C00000"/>
                </a:solidFill>
              </a:rPr>
              <a:t>subset</a:t>
            </a:r>
            <a:r>
              <a:rPr lang="en-US" dirty="0"/>
              <a:t> of the training samples that define the </a:t>
            </a:r>
            <a:r>
              <a:rPr lang="en-US" dirty="0">
                <a:solidFill>
                  <a:srgbClr val="C00000"/>
                </a:solidFill>
              </a:rPr>
              <a:t>classification regions </a:t>
            </a:r>
            <a:r>
              <a:rPr lang="en-US" dirty="0"/>
              <a:t>effectively </a:t>
            </a:r>
          </a:p>
          <a:p>
            <a:r>
              <a:rPr lang="en-US" dirty="0">
                <a:solidFill>
                  <a:srgbClr val="C00000"/>
                </a:solidFill>
              </a:rPr>
              <a:t>Reduce the training </a:t>
            </a:r>
            <a:r>
              <a:rPr lang="en-US" dirty="0"/>
              <a:t>dataset while preserving the </a:t>
            </a:r>
            <a:r>
              <a:rPr lang="en-US" dirty="0">
                <a:solidFill>
                  <a:srgbClr val="C00000"/>
                </a:solidFill>
              </a:rPr>
              <a:t>decision boundaries</a:t>
            </a:r>
            <a:endParaRPr lang="en-US" dirty="0"/>
          </a:p>
          <a:p>
            <a:r>
              <a:rPr lang="en-US" dirty="0"/>
              <a:t>Reducing storage and improving query efficiency.</a:t>
            </a:r>
          </a:p>
          <a:p>
            <a:r>
              <a:rPr lang="en-US" dirty="0"/>
              <a:t>By selecting representative samples, </a:t>
            </a:r>
            <a:r>
              <a:rPr lang="en-US" dirty="0">
                <a:solidFill>
                  <a:srgbClr val="C00000"/>
                </a:solidFill>
              </a:rPr>
              <a:t>outliers</a:t>
            </a:r>
            <a:r>
              <a:rPr lang="en-US" dirty="0"/>
              <a:t> and redundant points are </a:t>
            </a:r>
            <a:r>
              <a:rPr lang="en-US" dirty="0">
                <a:solidFill>
                  <a:srgbClr val="C00000"/>
                </a:solidFill>
              </a:rPr>
              <a:t>removed</a:t>
            </a:r>
            <a:r>
              <a:rPr lang="en-US" dirty="0"/>
              <a:t>.</a:t>
            </a:r>
          </a:p>
        </p:txBody>
      </p:sp>
      <p:pic>
        <p:nvPicPr>
          <p:cNvPr id="4" name="Picture 22" descr="noEdit">
            <a:extLst>
              <a:ext uri="{FF2B5EF4-FFF2-40B4-BE49-F238E27FC236}">
                <a16:creationId xmlns:a16="http://schemas.microsoft.com/office/drawing/2014/main" id="{7A408404-BAE8-F17E-2507-DC7BF72BD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70495" y="4347022"/>
            <a:ext cx="4804185" cy="2398141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032370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CBD19-0B2E-C022-96B6-02037634E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for KNN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9E9A-DE29-E1D8-4BEB-B9F5468ED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3300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rgbClr val="C00000"/>
                </a:solidFill>
              </a:rPr>
              <a:t>Missing Values </a:t>
            </a:r>
            <a:r>
              <a:rPr lang="en-US" dirty="0"/>
              <a:t>are required to be imputed since </a:t>
            </a:r>
            <a:r>
              <a:rPr lang="en-US" dirty="0">
                <a:solidFill>
                  <a:srgbClr val="C00000"/>
                </a:solidFill>
              </a:rPr>
              <a:t>distance metrics </a:t>
            </a:r>
            <a:r>
              <a:rPr lang="en-US" dirty="0"/>
              <a:t>are employed.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Normalizing data </a:t>
            </a:r>
            <a:r>
              <a:rPr lang="en-US" dirty="0"/>
              <a:t>is recommended since </a:t>
            </a:r>
            <a:r>
              <a:rPr lang="en-US" dirty="0">
                <a:solidFill>
                  <a:srgbClr val="C00000"/>
                </a:solidFill>
              </a:rPr>
              <a:t>distance-based </a:t>
            </a:r>
            <a:r>
              <a:rPr lang="en-US" dirty="0"/>
              <a:t>classifiers are sensitive to scaling and different features may have different measurement scales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Filter out outliers </a:t>
            </a:r>
            <a:r>
              <a:rPr lang="en-US" dirty="0"/>
              <a:t>is recommended for KNN algorithm since KNNs with smaller number of K are </a:t>
            </a:r>
            <a:r>
              <a:rPr lang="en-US" dirty="0">
                <a:solidFill>
                  <a:srgbClr val="C00000"/>
                </a:solidFill>
              </a:rPr>
              <a:t>prone to noise </a:t>
            </a:r>
            <a:r>
              <a:rPr lang="en-US" dirty="0"/>
              <a:t>and outliers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9EB736-10CC-42A2-BF15-9D448A566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361" y="4795520"/>
            <a:ext cx="2323259" cy="1954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B1F9C9-949E-6D72-3E3B-4949F3E08F59}"/>
                  </a:ext>
                </a:extLst>
              </p:cNvPr>
              <p:cNvSpPr txBox="1"/>
              <p:nvPr/>
            </p:nvSpPr>
            <p:spPr>
              <a:xfrm>
                <a:off x="3610750" y="5322939"/>
                <a:ext cx="6096000" cy="1169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Euclidean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Distance</m:t>
                      </m:r>
                      <m:r>
                        <a:rPr lang="en-US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B1F9C9-949E-6D72-3E3B-4949F3E08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750" y="5322939"/>
                <a:ext cx="6096000" cy="1169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08498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steps and steps&#10;&#10;Description automatically generated">
            <a:extLst>
              <a:ext uri="{FF2B5EF4-FFF2-40B4-BE49-F238E27FC236}">
                <a16:creationId xmlns:a16="http://schemas.microsoft.com/office/drawing/2014/main" id="{58A17A51-330D-86DC-69A2-18036819F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119" y="3066612"/>
            <a:ext cx="6339903" cy="35495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0553A-323D-EEDA-3E23-4E8C788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41" y="308142"/>
            <a:ext cx="10515600" cy="1325563"/>
          </a:xfrm>
        </p:spPr>
        <p:txBody>
          <a:bodyPr/>
          <a:lstStyle/>
          <a:p>
            <a:r>
              <a:rPr lang="en-US" dirty="0"/>
              <a:t>Applications of KNN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A4AD9-689D-434C-853D-162F0D8B8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841" y="14230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applications including: </a:t>
            </a:r>
          </a:p>
          <a:p>
            <a:r>
              <a:rPr lang="en-US" sz="2400" dirty="0">
                <a:solidFill>
                  <a:srgbClr val="C00000"/>
                </a:solidFill>
              </a:rPr>
              <a:t>Regression</a:t>
            </a:r>
            <a:r>
              <a:rPr lang="en-US" sz="2400" dirty="0"/>
              <a:t> (average of K nearest)</a:t>
            </a:r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/>
              <a:t>Generating </a:t>
            </a:r>
            <a:r>
              <a:rPr lang="en-US" sz="2400" dirty="0">
                <a:solidFill>
                  <a:srgbClr val="C00000"/>
                </a:solidFill>
              </a:rPr>
              <a:t>synthetic</a:t>
            </a:r>
            <a:r>
              <a:rPr lang="en-US" sz="2400" dirty="0"/>
              <a:t> data (SMOTE)</a:t>
            </a:r>
          </a:p>
          <a:p>
            <a:r>
              <a:rPr lang="en-US" sz="2400" dirty="0">
                <a:solidFill>
                  <a:srgbClr val="C00000"/>
                </a:solidFill>
              </a:rPr>
              <a:t>Outlier</a:t>
            </a:r>
            <a:r>
              <a:rPr lang="en-US" sz="2400" dirty="0"/>
              <a:t> detection (high average distance)</a:t>
            </a:r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/>
              <a:t>Information </a:t>
            </a:r>
            <a:r>
              <a:rPr lang="en-US" sz="2400" dirty="0">
                <a:solidFill>
                  <a:srgbClr val="C00000"/>
                </a:solidFill>
              </a:rPr>
              <a:t>retrieval </a:t>
            </a:r>
            <a:r>
              <a:rPr lang="en-US" sz="2400" dirty="0"/>
              <a:t>(nearest to query)</a:t>
            </a:r>
          </a:p>
          <a:p>
            <a:r>
              <a:rPr lang="en-US" sz="2400" dirty="0">
                <a:solidFill>
                  <a:srgbClr val="C00000"/>
                </a:solidFill>
              </a:rPr>
              <a:t>Imputing</a:t>
            </a:r>
            <a:r>
              <a:rPr lang="en-US" sz="2400" dirty="0"/>
              <a:t> missing values: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61A6B-9CAA-43BF-493C-0239329337B4}"/>
              </a:ext>
            </a:extLst>
          </p:cNvPr>
          <p:cNvSpPr txBox="1"/>
          <p:nvPr/>
        </p:nvSpPr>
        <p:spPr>
          <a:xfrm>
            <a:off x="5708119" y="6508421"/>
            <a:ext cx="16155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Daily Dose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4966836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5F68-BC1F-68A6-6607-8D4A9762F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EC40A-B7FC-0FA1-218F-A7B6513CE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145"/>
            <a:ext cx="1123696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Train a multiple linear regression on hw4_train.csv dataset with ‘</a:t>
            </a:r>
            <a:r>
              <a:rPr lang="en-US" sz="2600" dirty="0" err="1"/>
              <a:t>BloodPressure</a:t>
            </a:r>
            <a:r>
              <a:rPr lang="en-US" sz="2600" dirty="0"/>
              <a:t>’ as the dependent variable (target) and all other features (but not “Outcome”) as independent variables (inputs).</a:t>
            </a:r>
          </a:p>
          <a:p>
            <a:r>
              <a:rPr lang="en-US" sz="2600" dirty="0"/>
              <a:t>Using the regression model, predict and set values of ‘</a:t>
            </a:r>
            <a:r>
              <a:rPr lang="en-US" sz="2600" dirty="0" err="1"/>
              <a:t>BloodPressure</a:t>
            </a:r>
            <a:r>
              <a:rPr lang="en-US" sz="2600" dirty="0"/>
              <a:t>’ in hw4_test.csv dataset.</a:t>
            </a:r>
          </a:p>
          <a:p>
            <a:r>
              <a:rPr lang="en-US" sz="2600" dirty="0"/>
              <a:t>Train 19 KNN models with k from 1 to 19 on hw4_train.csv dataset with “Outcome” as label and all other attributes as features.</a:t>
            </a:r>
          </a:p>
          <a:p>
            <a:r>
              <a:rPr lang="en-US" sz="2600" dirty="0"/>
              <a:t>Calculate accuracy of the model for test data (containing predicted values of ‘</a:t>
            </a:r>
            <a:r>
              <a:rPr lang="en-US" sz="2600" dirty="0" err="1"/>
              <a:t>BloodPressure</a:t>
            </a:r>
            <a:r>
              <a:rPr lang="en-US" sz="2600" dirty="0"/>
              <a:t>’).</a:t>
            </a:r>
          </a:p>
          <a:p>
            <a:r>
              <a:rPr lang="en-US" sz="2600" dirty="0"/>
              <a:t>Report the K with the highest accuracy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1A775-D7C6-4952-C646-69B3C3707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908" y="5194936"/>
            <a:ext cx="5632212" cy="117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11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6416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Relationship Type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4880" y="1421033"/>
            <a:ext cx="11064240" cy="3817938"/>
          </a:xfrm>
        </p:spPr>
        <p:txBody>
          <a:bodyPr>
            <a:normAutofit/>
          </a:bodyPr>
          <a:lstStyle/>
          <a:p>
            <a:pPr marL="0" indent="0" defTabSz="852488">
              <a:spcBef>
                <a:spcPct val="45000"/>
              </a:spcBef>
              <a:buNone/>
            </a:pPr>
            <a:r>
              <a:rPr lang="en-US" sz="2600" dirty="0"/>
              <a:t>Which </a:t>
            </a:r>
            <a:r>
              <a:rPr lang="en-US" sz="2600" dirty="0">
                <a:solidFill>
                  <a:srgbClr val="C00000"/>
                </a:solidFill>
              </a:rPr>
              <a:t>type of relationships </a:t>
            </a:r>
            <a:r>
              <a:rPr lang="en-US" sz="2600" dirty="0"/>
              <a:t>can be modeled by </a:t>
            </a:r>
            <a:r>
              <a:rPr lang="en-US" sz="2600" dirty="0">
                <a:solidFill>
                  <a:srgbClr val="C00000"/>
                </a:solidFill>
              </a:rPr>
              <a:t>linear regression</a:t>
            </a:r>
            <a:r>
              <a:rPr lang="en-US" sz="2600" dirty="0"/>
              <a:t>?</a:t>
            </a:r>
          </a:p>
          <a:p>
            <a:pPr marL="320675" indent="-320675" defTabSz="852488">
              <a:spcBef>
                <a:spcPct val="45000"/>
              </a:spcBef>
            </a:pPr>
            <a:r>
              <a:rPr lang="en-US" sz="2600" dirty="0"/>
              <a:t>In Linear Regression, relationship between  x  and  y  is described by a </a:t>
            </a:r>
            <a:r>
              <a:rPr lang="en-US" sz="2600" dirty="0">
                <a:solidFill>
                  <a:srgbClr val="C00000"/>
                </a:solidFill>
              </a:rPr>
              <a:t>straight line </a:t>
            </a:r>
            <a:r>
              <a:rPr lang="en-US" sz="2600" dirty="0"/>
              <a:t>(y = bx + a).</a:t>
            </a:r>
          </a:p>
          <a:p>
            <a:pPr marL="320675" indent="-320675" defTabSz="852488">
              <a:spcBef>
                <a:spcPct val="45000"/>
              </a:spcBef>
            </a:pPr>
            <a:r>
              <a:rPr lang="en-US" sz="2600" dirty="0"/>
              <a:t>Only </a:t>
            </a:r>
            <a:r>
              <a:rPr lang="en-US" sz="2600" dirty="0">
                <a:solidFill>
                  <a:srgbClr val="C00000"/>
                </a:solidFill>
              </a:rPr>
              <a:t>linear relationships </a:t>
            </a:r>
            <a:r>
              <a:rPr lang="en-US" sz="2600" dirty="0"/>
              <a:t>can be modeled using Linear Regression Model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D484A123-C060-3EE6-1B08-F5DCF98E7E8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656" y="4536440"/>
            <a:ext cx="41910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8DFF5405-F123-8473-13F1-59E90EF7B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9715" y="4188777"/>
            <a:ext cx="3895725" cy="39370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b="1" dirty="0">
                <a:latin typeface="Tekton Pro" pitchFamily="34" charset="0"/>
              </a:rPr>
              <a:t>Linear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1E8D1-D7C0-99E1-48DD-45F68A752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3527998"/>
            <a:ext cx="5283199" cy="313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12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2D266-D262-DC19-C1A3-549D544B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Relationship - Correlation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BA4E0-CF2C-6B9C-50FF-A56EC3218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76280" cy="4351338"/>
          </a:xfrm>
        </p:spPr>
        <p:txBody>
          <a:bodyPr>
            <a:normAutofit/>
          </a:bodyPr>
          <a:lstStyle/>
          <a:p>
            <a:r>
              <a:rPr lang="en-US" sz="2600" b="1" dirty="0"/>
              <a:t>Covariance</a:t>
            </a:r>
            <a:r>
              <a:rPr lang="en-US" sz="2600" dirty="0"/>
              <a:t>:  Shows x and y are moving in the </a:t>
            </a:r>
            <a:r>
              <a:rPr lang="en-US" sz="2600" dirty="0">
                <a:solidFill>
                  <a:srgbClr val="C00000"/>
                </a:solidFill>
              </a:rPr>
              <a:t>same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direction</a:t>
            </a:r>
            <a:r>
              <a:rPr lang="en-US" sz="2600" dirty="0"/>
              <a:t> (positive) or </a:t>
            </a:r>
            <a:r>
              <a:rPr lang="en-US" sz="2600" dirty="0">
                <a:solidFill>
                  <a:srgbClr val="C00000"/>
                </a:solidFill>
              </a:rPr>
              <a:t>opposite direction </a:t>
            </a:r>
            <a:r>
              <a:rPr lang="en-US" sz="2600" dirty="0"/>
              <a:t>(negative) or </a:t>
            </a:r>
            <a:r>
              <a:rPr lang="en-US" sz="2600" dirty="0">
                <a:solidFill>
                  <a:srgbClr val="C00000"/>
                </a:solidFill>
              </a:rPr>
              <a:t>unrelated</a:t>
            </a:r>
            <a:r>
              <a:rPr lang="en-US" sz="2600" dirty="0"/>
              <a:t> linearly (0):</a:t>
            </a:r>
          </a:p>
          <a:p>
            <a:r>
              <a:rPr lang="en-US" sz="2600" b="1" dirty="0"/>
              <a:t>SD</a:t>
            </a:r>
            <a:r>
              <a:rPr lang="en-US" sz="2600" dirty="0"/>
              <a:t>: Measures the </a:t>
            </a:r>
            <a:r>
              <a:rPr lang="en-US" sz="2600" dirty="0">
                <a:solidFill>
                  <a:srgbClr val="C00000"/>
                </a:solidFill>
              </a:rPr>
              <a:t>spread</a:t>
            </a:r>
            <a:r>
              <a:rPr lang="en-US" sz="2600" dirty="0"/>
              <a:t> of each variable</a:t>
            </a:r>
          </a:p>
          <a:p>
            <a:r>
              <a:rPr lang="en-US" sz="2600" b="1" dirty="0"/>
              <a:t>Pearson </a:t>
            </a:r>
            <a:r>
              <a:rPr kumimoji="1" lang="en-US" sz="2600" b="1" dirty="0">
                <a:latin typeface="Tekton Pro" pitchFamily="34" charset="0"/>
              </a:rPr>
              <a:t>Correlation coefficient (r)</a:t>
            </a:r>
            <a:r>
              <a:rPr kumimoji="1" lang="en-US" sz="2600" dirty="0">
                <a:solidFill>
                  <a:schemeClr val="folHlink"/>
                </a:solidFill>
                <a:latin typeface="Tekton Pro" pitchFamily="34" charset="0"/>
              </a:rPr>
              <a:t>: </a:t>
            </a:r>
            <a:r>
              <a:rPr lang="en-US" sz="2600" dirty="0"/>
              <a:t>measures the </a:t>
            </a:r>
            <a:r>
              <a:rPr lang="en-US" sz="2600" dirty="0">
                <a:solidFill>
                  <a:srgbClr val="C00000"/>
                </a:solidFill>
              </a:rPr>
              <a:t>linear relationship </a:t>
            </a:r>
            <a:r>
              <a:rPr lang="en-US" sz="2600" dirty="0"/>
              <a:t>between two variables using </a:t>
            </a:r>
            <a:r>
              <a:rPr lang="en-US" sz="2600" dirty="0" err="1"/>
              <a:t>Cov</a:t>
            </a:r>
            <a:r>
              <a:rPr lang="en-US" sz="2600" dirty="0"/>
              <a:t> and SDs, ranges between −1 and +1</a:t>
            </a:r>
            <a:endParaRPr kumimoji="1" lang="en-US" sz="2600" dirty="0">
              <a:latin typeface="Tekton Pro" pitchFamily="34" charset="0"/>
            </a:endParaRPr>
          </a:p>
          <a:p>
            <a:endParaRPr 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684AC5-5B0D-E07C-00F4-4BA19A3C2F87}"/>
                  </a:ext>
                </a:extLst>
              </p:cNvPr>
              <p:cNvSpPr txBox="1"/>
              <p:nvPr/>
            </p:nvSpPr>
            <p:spPr>
              <a:xfrm>
                <a:off x="1174274" y="4051394"/>
                <a:ext cx="2407920" cy="912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a-IR" sz="2400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fa-IR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b="0" i="1">
                              <a:latin typeface="Cambria Math" panose="02040503050406030204" pitchFamily="18" charset="0"/>
                            </a:rPr>
                            <m:t>Cov</m:t>
                          </m:r>
                          <m:d>
                            <m:dPr>
                              <m:sepChr m:val=","/>
                              <m:ctrlPr>
                                <a:rPr lang="fa-IR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fa-IR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fa-IR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sz="2400" b="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a-IR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fa-IR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sz="2400" b="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a-IR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a-IR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684AC5-5B0D-E07C-00F4-4BA19A3C2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274" y="4051394"/>
                <a:ext cx="2407920" cy="9127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F3C96524-589C-F2D2-E684-1C8CA5F14394}"/>
                  </a:ext>
                </a:extLst>
              </p:cNvPr>
              <p:cNvSpPr txBox="1"/>
              <p:nvPr/>
            </p:nvSpPr>
            <p:spPr bwMode="auto">
              <a:xfrm>
                <a:off x="1174274" y="5396547"/>
                <a:ext cx="5183188" cy="1004888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)−(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][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)−(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bHide m:val="on"/>
                                              <m:supHide m:val="on"/>
                                              <m:ctrlP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/>
                                            <m:sup/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]</m:t>
                                              </m:r>
                                            </m:e>
                                          </m:nary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F3C96524-589C-F2D2-E684-1C8CA5F14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74274" y="5396547"/>
                <a:ext cx="5183188" cy="1004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DEB23624-7B6B-2BFA-E96C-14648580F4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26400" y="3724747"/>
          <a:ext cx="3434082" cy="3031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058400" imgH="9639300" progId="Paint.Picture">
                  <p:embed/>
                </p:oleObj>
              </mc:Choice>
              <mc:Fallback>
                <p:oleObj name="Bitmap Image" r:id="rId4" imgW="10058400" imgH="9639300" progId="Paint.Picture">
                  <p:embed/>
                  <p:pic>
                    <p:nvPicPr>
                      <p:cNvPr id="6" name="Object 3">
                        <a:extLst>
                          <a:ext uri="{FF2B5EF4-FFF2-40B4-BE49-F238E27FC236}">
                            <a16:creationId xmlns:a16="http://schemas.microsoft.com/office/drawing/2014/main" id="{DEB23624-7B6B-2BFA-E96C-14648580F4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7918"/>
                      <a:stretch>
                        <a:fillRect/>
                      </a:stretch>
                    </p:blipFill>
                    <p:spPr bwMode="auto">
                      <a:xfrm>
                        <a:off x="8026400" y="3724747"/>
                        <a:ext cx="3434082" cy="30316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724FF3-44CA-7D2A-D02C-92C90A405621}"/>
                  </a:ext>
                </a:extLst>
              </p:cNvPr>
              <p:cNvSpPr txBox="1"/>
              <p:nvPr/>
            </p:nvSpPr>
            <p:spPr>
              <a:xfrm>
                <a:off x="8740087" y="2151474"/>
                <a:ext cx="2821994" cy="615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sepChr m:val=","/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dirty="0"/>
                            <m:t>∑</m:t>
                          </m:r>
                          <m:r>
                            <m:rPr>
                              <m:nor/>
                            </m:rPr>
                            <a:rPr lang="en-US" dirty="0" smtClean="0"/>
                            <m:t>(</m:t>
                          </m:r>
                          <m:r>
                            <m:rPr>
                              <m:nor/>
                            </m:rPr>
                            <a:rPr lang="en-US" dirty="0" smtClean="0"/>
                            <m:t>xi</m:t>
                          </m:r>
                          <m:r>
                            <m:rPr>
                              <m:nor/>
                            </m:rPr>
                            <a:rPr lang="en-US" dirty="0" smtClean="0"/>
                            <m:t>​</m:t>
                          </m:r>
                          <m:r>
                            <m:rPr>
                              <m:nor/>
                            </m:rPr>
                            <a:rPr lang="en-US" dirty="0" smtClean="0"/>
                            <m:t>−</m:t>
                          </m:r>
                          <m:r>
                            <m:rPr>
                              <m:nor/>
                            </m:rPr>
                            <a:rPr lang="en-US" dirty="0" smtClean="0"/>
                            <m:t>x</m:t>
                          </m:r>
                          <m:r>
                            <m:rPr>
                              <m:nor/>
                            </m:rPr>
                            <a:rPr lang="en-US" dirty="0" smtClean="0"/>
                            <m:t>ˉ)(</m:t>
                          </m:r>
                          <m:r>
                            <m:rPr>
                              <m:nor/>
                            </m:rPr>
                            <a:rPr lang="en-US" dirty="0" smtClean="0"/>
                            <m:t>yi</m:t>
                          </m:r>
                          <m:r>
                            <m:rPr>
                              <m:nor/>
                            </m:rPr>
                            <a:rPr lang="en-US" dirty="0" smtClean="0"/>
                            <m:t>​</m:t>
                          </m:r>
                          <m:r>
                            <m:rPr>
                              <m:nor/>
                            </m:rPr>
                            <a:rPr lang="en-US" dirty="0" smtClean="0"/>
                            <m:t>−</m:t>
                          </m:r>
                          <m:r>
                            <m:rPr>
                              <m:nor/>
                            </m:rPr>
                            <a:rPr lang="en-US" dirty="0" smtClean="0"/>
                            <m:t>y</m:t>
                          </m:r>
                          <m:r>
                            <m:rPr>
                              <m:nor/>
                            </m:rPr>
                            <a:rPr lang="en-US" dirty="0" smtClean="0"/>
                            <m:t>ˉ​)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fa-IR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724FF3-44CA-7D2A-D02C-92C90A405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087" y="2151474"/>
                <a:ext cx="2821994" cy="6152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826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0261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Correlation Coefficient - Example</a:t>
            </a:r>
          </a:p>
        </p:txBody>
      </p:sp>
      <p:graphicFrame>
        <p:nvGraphicFramePr>
          <p:cNvPr id="15363" name="Group 3"/>
          <p:cNvGraphicFramePr>
            <a:graphicFrameLocks noGrp="1"/>
          </p:cNvGraphicFramePr>
          <p:nvPr/>
        </p:nvGraphicFramePr>
        <p:xfrm>
          <a:off x="5428057" y="2687068"/>
          <a:ext cx="6400800" cy="3879216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4677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Tree Height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Trunk Diameter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r>
                        <a:rPr kumimoji="0" lang="en-US" sz="1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en-US" sz="16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263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441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2401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441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495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2263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2601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=321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=73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=3142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=14111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=713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F5F3752-2274-C286-0E14-0033670BB389}"/>
              </a:ext>
            </a:extLst>
          </p:cNvPr>
          <p:cNvSpPr txBox="1"/>
          <p:nvPr/>
        </p:nvSpPr>
        <p:spPr>
          <a:xfrm>
            <a:off x="5275657" y="1404932"/>
            <a:ext cx="6705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Is there a </a:t>
            </a:r>
            <a:r>
              <a:rPr lang="en-US" sz="2400" dirty="0">
                <a:solidFill>
                  <a:srgbClr val="C00000"/>
                </a:solidFill>
              </a:rPr>
              <a:t>linear correlation </a:t>
            </a:r>
            <a:r>
              <a:rPr lang="en-US" sz="2400" dirty="0"/>
              <a:t>between height of a tree and diameter of trunk based on the following data? </a:t>
            </a:r>
          </a:p>
        </p:txBody>
      </p:sp>
      <p:graphicFrame>
        <p:nvGraphicFramePr>
          <p:cNvPr id="2" name="Object 2">
            <a:extLst>
              <a:ext uri="{FF2B5EF4-FFF2-40B4-BE49-F238E27FC236}">
                <a16:creationId xmlns:a16="http://schemas.microsoft.com/office/drawing/2014/main" id="{0451C0B2-137E-9834-5880-A00636C5EA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41674" y="1715101"/>
          <a:ext cx="3406526" cy="2640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4914900" imgH="3810000" progId="Excel.Chart.8">
                  <p:embed/>
                </p:oleObj>
              </mc:Choice>
              <mc:Fallback>
                <p:oleObj name="Chart" r:id="rId2" imgW="4914900" imgH="3810000" progId="Excel.Chart.8">
                  <p:embed/>
                  <p:pic>
                    <p:nvPicPr>
                      <p:cNvPr id="2" name="Object 2">
                        <a:extLst>
                          <a:ext uri="{FF2B5EF4-FFF2-40B4-BE49-F238E27FC236}">
                            <a16:creationId xmlns:a16="http://schemas.microsoft.com/office/drawing/2014/main" id="{0451C0B2-137E-9834-5880-A00636C5EA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1674" y="1715101"/>
                        <a:ext cx="3406526" cy="26400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>
            <a:extLst>
              <a:ext uri="{FF2B5EF4-FFF2-40B4-BE49-F238E27FC236}">
                <a16:creationId xmlns:a16="http://schemas.microsoft.com/office/drawing/2014/main" id="{520BE43B-87BF-6343-960E-C605B5DC4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1779" y="4245648"/>
            <a:ext cx="2286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 b="1" dirty="0">
                <a:latin typeface="Tekton Pro" pitchFamily="34" charset="0"/>
              </a:rPr>
              <a:t>Trunk Diameter (x)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FD0F3A4E-5CDA-0A84-618E-05BB27E6B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2194" y="1724571"/>
            <a:ext cx="1524000" cy="511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 b="1" dirty="0">
                <a:latin typeface="Tekton Pro" pitchFamily="34" charset="0"/>
              </a:rPr>
              <a:t>Tree Height </a:t>
            </a:r>
          </a:p>
          <a:p>
            <a:pPr eaLnBrk="1" hangingPunct="1">
              <a:lnSpc>
                <a:spcPct val="30000"/>
              </a:lnSpc>
              <a:spcBef>
                <a:spcPct val="50000"/>
              </a:spcBef>
            </a:pPr>
            <a:r>
              <a:rPr lang="en-US" sz="1400" b="1" dirty="0">
                <a:latin typeface="Tekton Pro" pitchFamily="34" charset="0"/>
              </a:rPr>
              <a:t>(y)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3">
                <a:extLst>
                  <a:ext uri="{FF2B5EF4-FFF2-40B4-BE49-F238E27FC236}">
                    <a16:creationId xmlns:a16="http://schemas.microsoft.com/office/drawing/2014/main" id="{FFC9AF5D-1ED5-8F35-0890-A4F17B8F1A6C}"/>
                  </a:ext>
                </a:extLst>
              </p:cNvPr>
              <p:cNvSpPr txBox="1"/>
              <p:nvPr/>
            </p:nvSpPr>
            <p:spPr bwMode="auto">
              <a:xfrm>
                <a:off x="563880" y="4869564"/>
                <a:ext cx="4495799" cy="1696720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xy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)−(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][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)−(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bHide m:val="on"/>
                                              <m:supHide m:val="on"/>
                                              <m:ctrlP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/>
                                            <m:sup/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]</m:t>
                                              </m:r>
                                            </m:e>
                                          </m:nary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3142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)−(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73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321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713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73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][</m:t>
                              </m:r>
                              <m: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14111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321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b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0.886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(strong direct correlation)</a:t>
                </a:r>
              </a:p>
            </p:txBody>
          </p:sp>
        </mc:Choice>
        <mc:Fallback xmlns="">
          <p:sp>
            <p:nvSpPr>
              <p:cNvPr id="7" name="Object 3">
                <a:extLst>
                  <a:ext uri="{FF2B5EF4-FFF2-40B4-BE49-F238E27FC236}">
                    <a16:creationId xmlns:a16="http://schemas.microsoft.com/office/drawing/2014/main" id="{FFC9AF5D-1ED5-8F35-0890-A4F17B8F1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" y="4869564"/>
                <a:ext cx="4495799" cy="1696720"/>
              </a:xfrm>
              <a:prstGeom prst="rect">
                <a:avLst/>
              </a:prstGeom>
              <a:blipFill>
                <a:blip r:embed="rId4"/>
                <a:stretch>
                  <a:fillRect b="-285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2656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893ce20-a697-4fd6-a4da-14011f6a471d}" enabled="1" method="Standard" siteId="{a8eec281-aaa3-4dae-ac9b-9a398b9215e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17230</TotalTime>
  <Words>5699</Words>
  <Application>Microsoft Office PowerPoint</Application>
  <PresentationFormat>Widescreen</PresentationFormat>
  <Paragraphs>790</Paragraphs>
  <Slides>67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67</vt:i4>
      </vt:variant>
    </vt:vector>
  </HeadingPairs>
  <TitlesOfParts>
    <vt:vector size="87" baseType="lpstr">
      <vt:lpstr>AmazonEmber</vt:lpstr>
      <vt:lpstr>Aptos</vt:lpstr>
      <vt:lpstr>Aptos Narrow</vt:lpstr>
      <vt:lpstr>Arial</vt:lpstr>
      <vt:lpstr>Arial Narrow</vt:lpstr>
      <vt:lpstr>Calibri</vt:lpstr>
      <vt:lpstr>Calibri Light</vt:lpstr>
      <vt:lpstr>Cambria</vt:lpstr>
      <vt:lpstr>Cambria Math</vt:lpstr>
      <vt:lpstr>Georgia</vt:lpstr>
      <vt:lpstr>Palatino</vt:lpstr>
      <vt:lpstr>sohne</vt:lpstr>
      <vt:lpstr>source-serif-pro</vt:lpstr>
      <vt:lpstr>Tekton Pro</vt:lpstr>
      <vt:lpstr>Times New Roman</vt:lpstr>
      <vt:lpstr>Wingdings</vt:lpstr>
      <vt:lpstr>Office Theme</vt:lpstr>
      <vt:lpstr>PBrush</vt:lpstr>
      <vt:lpstr>Chart</vt:lpstr>
      <vt:lpstr>Bitmap Image</vt:lpstr>
      <vt:lpstr>Data Science Engineering Methods and Tools   Lecture 4</vt:lpstr>
      <vt:lpstr>Types of Supervised Learning</vt:lpstr>
      <vt:lpstr>Regression Analysis</vt:lpstr>
      <vt:lpstr>Applications of Regression</vt:lpstr>
      <vt:lpstr>Regression Equation</vt:lpstr>
      <vt:lpstr>Linear Regression</vt:lpstr>
      <vt:lpstr>Relationship Type</vt:lpstr>
      <vt:lpstr>Linear Relationship - Correlation Coefficient</vt:lpstr>
      <vt:lpstr>Correlation Coefficient - Example</vt:lpstr>
      <vt:lpstr>Coefficient of Determination (R Squared)</vt:lpstr>
      <vt:lpstr>Simple Linear Regression</vt:lpstr>
      <vt:lpstr>Interpreting the Slope (Reg Coefficient)</vt:lpstr>
      <vt:lpstr>Interpreting the Intercept</vt:lpstr>
      <vt:lpstr>Residual</vt:lpstr>
      <vt:lpstr>Problem Statement : Training Objective</vt:lpstr>
      <vt:lpstr>Sum of Squared Residuals as Loss Function</vt:lpstr>
      <vt:lpstr>Closed-form Method</vt:lpstr>
      <vt:lpstr>Partial Derivative</vt:lpstr>
      <vt:lpstr>The Least Squares Equation</vt:lpstr>
      <vt:lpstr>Regression Line Calculation - Example </vt:lpstr>
      <vt:lpstr>Closed Form Calculation - Example </vt:lpstr>
      <vt:lpstr>Gradient Descent Approach</vt:lpstr>
      <vt:lpstr>Gradient Descent - Intuitive </vt:lpstr>
      <vt:lpstr>Learning Process</vt:lpstr>
      <vt:lpstr>Learning Rate</vt:lpstr>
      <vt:lpstr>Gradient Descent – Example1</vt:lpstr>
      <vt:lpstr>Gradient Descent – Example1</vt:lpstr>
      <vt:lpstr>Gradient Descent – Example1</vt:lpstr>
      <vt:lpstr>Gradient Descent – Example2</vt:lpstr>
      <vt:lpstr>Effect of Learning Rate</vt:lpstr>
      <vt:lpstr>Saddle Points</vt:lpstr>
      <vt:lpstr>Multiple Linear Regression (Multi-Variable) </vt:lpstr>
      <vt:lpstr>PowerPoint Presentation</vt:lpstr>
      <vt:lpstr>Bias vs Error</vt:lpstr>
      <vt:lpstr>Addressing Bias</vt:lpstr>
      <vt:lpstr>PowerPoint Presentation</vt:lpstr>
      <vt:lpstr>Polynomial Regression</vt:lpstr>
      <vt:lpstr>Multicollinearity</vt:lpstr>
      <vt:lpstr>Addressing Multicollinearity – Feature Eng</vt:lpstr>
      <vt:lpstr>Addressing Multicollinearity - Regularization</vt:lpstr>
      <vt:lpstr>Heteroscedasticity</vt:lpstr>
      <vt:lpstr>Addressing Heteroscedasticity</vt:lpstr>
      <vt:lpstr>Regression for Classification</vt:lpstr>
      <vt:lpstr>Logistic Regression</vt:lpstr>
      <vt:lpstr>Binary Classification with Probabilities</vt:lpstr>
      <vt:lpstr>Logistic Regression - Example</vt:lpstr>
      <vt:lpstr>Logistic Regression – Inference Example</vt:lpstr>
      <vt:lpstr>Tuning Threshold using ROC</vt:lpstr>
      <vt:lpstr>Data Pre-processing for Regression</vt:lpstr>
      <vt:lpstr>Applications of Regression - Trend Analysis</vt:lpstr>
      <vt:lpstr>Applications of Regression – Data Generation</vt:lpstr>
      <vt:lpstr>K Nearest Neighbor (KNN)</vt:lpstr>
      <vt:lpstr>Nearest Neighbors</vt:lpstr>
      <vt:lpstr>PowerPoint Presentation</vt:lpstr>
      <vt:lpstr>KNN Steps</vt:lpstr>
      <vt:lpstr>PowerPoint Presentation</vt:lpstr>
      <vt:lpstr>PowerPoint Presentation</vt:lpstr>
      <vt:lpstr>PowerPoint Presentation</vt:lpstr>
      <vt:lpstr>Number of Neighbors (K) </vt:lpstr>
      <vt:lpstr>Optimal K</vt:lpstr>
      <vt:lpstr>KNN Advantages</vt:lpstr>
      <vt:lpstr>KNN Disadvantages</vt:lpstr>
      <vt:lpstr>Distance Approximation</vt:lpstr>
      <vt:lpstr>Condensation: Decision Regions</vt:lpstr>
      <vt:lpstr>Data Pre-processing for KNN</vt:lpstr>
      <vt:lpstr>Applications of KNN</vt:lpstr>
      <vt:lpstr>Assignment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Mosaddegh, Abdolreza</cp:lastModifiedBy>
  <cp:revision>359</cp:revision>
  <dcterms:created xsi:type="dcterms:W3CDTF">2023-12-26T07:54:20Z</dcterms:created>
  <dcterms:modified xsi:type="dcterms:W3CDTF">2025-09-24T21:48:25Z</dcterms:modified>
</cp:coreProperties>
</file>